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 id="349"/>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BF00"/>
    <a:srgbClr val="E3B525"/>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833" autoAdjust="0"/>
    <p:restoredTop sz="94660"/>
  </p:normalViewPr>
  <p:slideViewPr>
    <p:cSldViewPr>
      <p:cViewPr varScale="1">
        <p:scale>
          <a:sx n="78" d="100"/>
          <a:sy n="78" d="100"/>
        </p:scale>
        <p:origin x="984" y="20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07.11.2023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11/7/23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11/7/23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11/7/23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11/7/23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11/7/23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11/7/23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solidFill>
                          <a:srgbClr val="FF0000"/>
                        </a:solidFill>
                        <a:latin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𝐵</m:t>
                    </m:r>
                  </m:oMath>
                </a14:m>
                <a:endParaRPr lang="en-US" sz="3200" b="0" spc="-5">
                  <a:solidFill>
                    <a:srgbClr val="FF000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𝐶</m:t>
                        </m:r>
                      </m:e>
                    </m:d>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𝐶</m:t>
                    </m:r>
                  </m:oMath>
                </a14:m>
                <a:endParaRPr lang="en-US" sz="3200" b="0" spc="-5">
                  <a:solidFill>
                    <a:srgbClr val="FF000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𝐶</m:t>
                        </m:r>
                      </m:e>
                    </m:d>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𝐶</m:t>
                    </m:r>
                  </m:oMath>
                </a14:m>
                <a:endParaRPr lang="en-US" sz="3200" b="0" spc="-5">
                  <a:solidFill>
                    <a:srgbClr val="FF000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solidFill>
                              <a:srgbClr val="FF0000"/>
                            </a:solidFill>
                            <a:latin typeface="Cambria Math" panose="02040503050406030204" pitchFamily="18" charset="0"/>
                            <a:ea typeface="Cambria Math" panose="02040503050406030204" pitchFamily="18" charset="0"/>
                          </a:rPr>
                        </m:ctrlPr>
                      </m:accPr>
                      <m:e>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𝐵</m:t>
                        </m:r>
                      </m:e>
                    </m:acc>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 </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𝐷𝑒</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solidFill>
                              <a:srgbClr val="FF0000"/>
                            </a:solidFill>
                            <a:latin typeface="Cambria Math" panose="02040503050406030204" pitchFamily="18" charset="0"/>
                            <a:ea typeface="Cambria Math" panose="02040503050406030204" pitchFamily="18" charset="0"/>
                          </a:rPr>
                        </m:ctrlPr>
                      </m:accPr>
                      <m:e>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𝐵</m:t>
                        </m:r>
                      </m:e>
                    </m:acc>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𝐴</m:t>
                    </m:r>
                    <m:r>
                      <a:rPr lang="en-US" sz="3200" b="0" i="1" spc="-5" smtClean="0">
                        <a:solidFill>
                          <a:srgbClr val="FF0000"/>
                        </a:solidFill>
                        <a:latin typeface="Cambria Math" panose="02040503050406030204" pitchFamily="18" charset="0"/>
                        <a:ea typeface="Cambria Math" panose="02040503050406030204" pitchFamily="18" charset="0"/>
                      </a:rPr>
                      <m:t> ∪ ¬</m:t>
                    </m:r>
                    <m:r>
                      <a:rPr lang="en-US" sz="3200" b="0" i="1" spc="-5" smtClean="0">
                        <a:solidFill>
                          <a:srgbClr val="FF0000"/>
                        </a:solidFill>
                        <a:latin typeface="Cambria Math" panose="02040503050406030204" pitchFamily="18" charset="0"/>
                        <a:ea typeface="Cambria Math" panose="02040503050406030204" pitchFamily="18" charset="0"/>
                      </a:rPr>
                      <m:t>𝐵</m:t>
                    </m:r>
                    <m:r>
                      <a:rPr lang="en-US" sz="3200" b="0" i="1" spc="-5" smtClean="0">
                        <a:solidFill>
                          <a:srgbClr val="FF0000"/>
                        </a:solidFill>
                        <a:latin typeface="Cambria Math" panose="02040503050406030204" pitchFamily="18" charset="0"/>
                        <a:ea typeface="Cambria Math" panose="02040503050406030204" pitchFamily="18" charset="0"/>
                      </a:rPr>
                      <m:t> </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𝐷𝑒</m:t>
                        </m:r>
                        <m:r>
                          <a:rPr lang="en-US" sz="3200" b="0" i="1" spc="-5" smtClean="0">
                            <a:solidFill>
                              <a:srgbClr val="FF0000"/>
                            </a:solidFill>
                            <a:latin typeface="Cambria Math" panose="02040503050406030204" pitchFamily="18" charset="0"/>
                            <a:ea typeface="Cambria Math" panose="02040503050406030204" pitchFamily="18" charset="0"/>
                          </a:rPr>
                          <m:t> </m:t>
                        </m:r>
                        <m:r>
                          <a:rPr lang="en-US" sz="3200" b="0" i="1" spc="-5" smtClean="0">
                            <a:solidFill>
                              <a:srgbClr val="FF0000"/>
                            </a:solidFill>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l="-2613" b="-165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l="-2787" b="-1993"/>
                </a:stretch>
              </a:blipFill>
            </p:spPr>
            <p:txBody>
              <a:bodyPr/>
              <a:lstStyle/>
              <a:p>
                <a:r>
                  <a:rPr lang="en-VN">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dirty="0">
                    <a:ea typeface="Cambria Math" panose="02040503050406030204" pitchFamily="18" charset="0"/>
                  </a:rPr>
                  <a:t>Bước 1: Phát biểu lại giả thiết và kết luận của vấn đề dưới dạng</a:t>
                </a:r>
                <a:r>
                  <a:rPr lang="en-US" sz="3600" b="0" spc="-5" dirty="0">
                    <a:ea typeface="Cambria Math" panose="02040503050406030204" pitchFamily="18" charset="0"/>
                  </a:rPr>
                  <a:t> </a:t>
                </a:r>
                <a:r>
                  <a:rPr lang="vi-VN" sz="3600" b="0" spc="-5" dirty="0">
                    <a:ea typeface="Cambria Math" panose="02040503050406030204" pitchFamily="18" charset="0"/>
                  </a:rPr>
                  <a:t>chuẩn như sau:</a:t>
                </a:r>
                <a:r>
                  <a:rPr lang="en-US" sz="3600" b="0" spc="-5" dirty="0">
                    <a:ea typeface="Cambria Math" panose="02040503050406030204" pitchFamily="18" charset="0"/>
                  </a:rPr>
                  <a:t>  </a:t>
                </a:r>
                <a:r>
                  <a:rPr lang="vi-VN" sz="3600" b="0" spc="-5" dirty="0">
                    <a:solidFill>
                      <a:srgbClr val="FF0000"/>
                    </a:solidFill>
                    <a:ea typeface="Cambria Math" panose="02040503050406030204" pitchFamily="18" charset="0"/>
                  </a:rPr>
                  <a:t>GT</a:t>
                </a:r>
                <a:r>
                  <a:rPr lang="vi-VN" sz="3600" b="0" spc="-5" baseline="-25000" dirty="0">
                    <a:solidFill>
                      <a:srgbClr val="FF0000"/>
                    </a:solidFill>
                    <a:ea typeface="Cambria Math" panose="02040503050406030204" pitchFamily="18" charset="0"/>
                  </a:rPr>
                  <a:t>1</a:t>
                </a:r>
                <a:r>
                  <a:rPr lang="vi-VN" sz="3600" b="0" spc="-5" dirty="0">
                    <a:solidFill>
                      <a:srgbClr val="FF0000"/>
                    </a:solidFill>
                    <a:ea typeface="Cambria Math" panose="02040503050406030204" pitchFamily="18" charset="0"/>
                  </a:rPr>
                  <a:t>, GT</a:t>
                </a:r>
                <a:r>
                  <a:rPr lang="vi-VN" sz="3600" b="0" spc="-5" baseline="-25000" dirty="0">
                    <a:solidFill>
                      <a:srgbClr val="FF0000"/>
                    </a:solidFill>
                    <a:ea typeface="Cambria Math" panose="02040503050406030204" pitchFamily="18" charset="0"/>
                  </a:rPr>
                  <a:t>2</a:t>
                </a:r>
                <a:r>
                  <a:rPr lang="vi-VN" sz="3600" b="0" spc="-5" dirty="0">
                    <a:solidFill>
                      <a:srgbClr val="FF0000"/>
                    </a:solidFill>
                    <a:ea typeface="Cambria Math" panose="02040503050406030204" pitchFamily="18" charset="0"/>
                  </a:rPr>
                  <a:t>, …, GT</a:t>
                </a:r>
                <a:r>
                  <a:rPr lang="vi-VN" sz="3600" b="0" spc="-5" baseline="-25000" dirty="0">
                    <a:solidFill>
                      <a:srgbClr val="FF0000"/>
                    </a:solidFill>
                    <a:ea typeface="Cambria Math" panose="02040503050406030204" pitchFamily="18" charset="0"/>
                  </a:rPr>
                  <a:t>n</a:t>
                </a:r>
                <a:r>
                  <a:rPr lang="vi-VN" sz="3600" b="0" spc="-5" dirty="0">
                    <a:solidFill>
                      <a:srgbClr val="FF0000"/>
                    </a:solidFill>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a:t>
                </a:r>
                <a:r>
                  <a:rPr lang="vi-VN" sz="3600" b="0" spc="-5" dirty="0">
                    <a:solidFill>
                      <a:srgbClr val="009EF3"/>
                    </a:solidFill>
                    <a:ea typeface="Cambria Math" panose="02040503050406030204" pitchFamily="18" charset="0"/>
                  </a:rPr>
                  <a:t>KL</a:t>
                </a:r>
                <a:r>
                  <a:rPr lang="vi-VN" sz="3600" b="0" spc="-5" baseline="-25000" dirty="0">
                    <a:solidFill>
                      <a:srgbClr val="009EF3"/>
                    </a:solidFill>
                    <a:ea typeface="Cambria Math" panose="02040503050406030204" pitchFamily="18" charset="0"/>
                  </a:rPr>
                  <a:t>1</a:t>
                </a:r>
                <a:r>
                  <a:rPr lang="vi-VN" sz="3600" b="0" spc="-5" dirty="0">
                    <a:solidFill>
                      <a:srgbClr val="009EF3"/>
                    </a:solidFill>
                    <a:ea typeface="Cambria Math" panose="02040503050406030204" pitchFamily="18" charset="0"/>
                  </a:rPr>
                  <a:t>, KL</a:t>
                </a:r>
                <a:r>
                  <a:rPr lang="vi-VN" sz="3600" b="0" spc="-5" baseline="-25000" dirty="0">
                    <a:solidFill>
                      <a:srgbClr val="009EF3"/>
                    </a:solidFill>
                    <a:ea typeface="Cambria Math" panose="02040503050406030204" pitchFamily="18" charset="0"/>
                  </a:rPr>
                  <a:t>2</a:t>
                </a:r>
                <a:r>
                  <a:rPr lang="vi-VN" sz="3600" b="0" spc="-5" dirty="0">
                    <a:solidFill>
                      <a:srgbClr val="009EF3"/>
                    </a:solidFill>
                    <a:ea typeface="Cambria Math" panose="02040503050406030204" pitchFamily="18" charset="0"/>
                  </a:rPr>
                  <a:t>, … KL</a:t>
                </a:r>
                <a:r>
                  <a:rPr lang="vi-VN" sz="3600" b="0" spc="-5" baseline="-25000" dirty="0">
                    <a:solidFill>
                      <a:srgbClr val="009EF3"/>
                    </a:solidFill>
                    <a:ea typeface="Cambria Math" panose="02040503050406030204" pitchFamily="18" charset="0"/>
                  </a:rPr>
                  <a:t>m</a:t>
                </a:r>
                <a:endParaRPr lang="en-US" sz="3600" b="0" spc="-5" baseline="-25000" dirty="0">
                  <a:solidFill>
                    <a:srgbClr val="009EF3"/>
                  </a:solidFill>
                  <a:ea typeface="Cambria Math" panose="02040503050406030204" pitchFamily="18" charset="0"/>
                </a:endParaRPr>
              </a:p>
              <a:p>
                <a:pPr marL="926465" marR="5080" lvl="2" algn="just">
                  <a:lnSpc>
                    <a:spcPct val="130000"/>
                  </a:lnSpc>
                </a:pPr>
                <a:r>
                  <a:rPr lang="vi-VN" sz="3600" b="0" spc="-5" dirty="0">
                    <a:ea typeface="Cambria Math" panose="02040503050406030204" pitchFamily="18" charset="0"/>
                  </a:rPr>
                  <a:t>Trong đó các GT</a:t>
                </a:r>
                <a:r>
                  <a:rPr lang="vi-VN" sz="3600" b="0" spc="-5" baseline="-25000" dirty="0">
                    <a:ea typeface="Cambria Math" panose="02040503050406030204" pitchFamily="18" charset="0"/>
                  </a:rPr>
                  <a:t>i</a:t>
                </a:r>
                <a:r>
                  <a:rPr lang="vi-VN" sz="3600" b="0" spc="-5" dirty="0">
                    <a:ea typeface="Cambria Math" panose="02040503050406030204" pitchFamily="18" charset="0"/>
                  </a:rPr>
                  <a:t> và KL</a:t>
                </a:r>
                <a:r>
                  <a:rPr lang="vi-VN" sz="3600" b="0" spc="-5" baseline="-25000" dirty="0">
                    <a:ea typeface="Cambria Math" panose="02040503050406030204" pitchFamily="18" charset="0"/>
                  </a:rPr>
                  <a:t>j</a:t>
                </a:r>
                <a:r>
                  <a:rPr lang="vi-VN" sz="3600" b="0" spc="-5" dirty="0">
                    <a:ea typeface="Cambria Math" panose="02040503050406030204" pitchFamily="18" charset="0"/>
                  </a:rPr>
                  <a:t> được xây dựng từ các biến mệnh đề và</a:t>
                </a:r>
                <a:r>
                  <a:rPr lang="en-US" sz="3600" b="0" spc="-5" dirty="0">
                    <a:ea typeface="Cambria Math" panose="02040503050406030204" pitchFamily="18" charset="0"/>
                  </a:rPr>
                  <a:t> </a:t>
                </a:r>
                <a:r>
                  <a:rPr lang="vi-VN" sz="3600" b="0" spc="-5" dirty="0">
                    <a:ea typeface="Cambria Math" panose="02040503050406030204" pitchFamily="18" charset="0"/>
                  </a:rPr>
                  <a:t>các phép toán</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dirty="0">
                  <a:ea typeface="Cambria Math" panose="02040503050406030204" pitchFamily="18" charset="0"/>
                </a:endParaRPr>
              </a:p>
              <a:p>
                <a:pPr marL="12065" marR="5080" algn="just">
                  <a:lnSpc>
                    <a:spcPct val="130000"/>
                  </a:lnSpc>
                </a:pPr>
                <a:r>
                  <a:rPr lang="vi-VN" sz="3600" b="0" spc="-5" dirty="0">
                    <a:ea typeface="Cambria Math" panose="02040503050406030204" pitchFamily="18" charset="0"/>
                  </a:rPr>
                  <a:t>Bước 2: Chuyển vế các GT</a:t>
                </a:r>
                <a:r>
                  <a:rPr lang="vi-VN" sz="3600" b="0" spc="-5" baseline="-25000" dirty="0">
                    <a:ea typeface="Cambria Math" panose="02040503050406030204" pitchFamily="18" charset="0"/>
                  </a:rPr>
                  <a:t>i </a:t>
                </a:r>
                <a:r>
                  <a:rPr lang="vi-VN" sz="3600" b="0" spc="-5" dirty="0">
                    <a:ea typeface="Cambria Math" panose="02040503050406030204" pitchFamily="18" charset="0"/>
                  </a:rPr>
                  <a:t>và KL</a:t>
                </a:r>
                <a:r>
                  <a:rPr lang="vi-VN" sz="3600" b="0" spc="-5" baseline="-25000" dirty="0">
                    <a:ea typeface="Cambria Math" panose="02040503050406030204" pitchFamily="18" charset="0"/>
                  </a:rPr>
                  <a:t>j</a:t>
                </a:r>
                <a:r>
                  <a:rPr lang="vi-VN" sz="3600" b="0" spc="-5" dirty="0">
                    <a:ea typeface="Cambria Math" panose="02040503050406030204" pitchFamily="18" charset="0"/>
                  </a:rPr>
                  <a:t> có dạng phủ </a:t>
                </a:r>
                <a:r>
                  <a:rPr lang="en-US" sz="3600" spc="-5" dirty="0" err="1">
                    <a:ea typeface="Cambria Math" panose="02040503050406030204" pitchFamily="18" charset="0"/>
                  </a:rPr>
                  <a:t>định</a:t>
                </a:r>
                <a:r>
                  <a:rPr lang="vi-VN" sz="3600" b="0" spc="-5" dirty="0">
                    <a:ea typeface="Cambria Math" panose="02040503050406030204" pitchFamily="18" charset="0"/>
                  </a:rPr>
                  <a:t>.</a:t>
                </a:r>
                <a:endParaRPr lang="en-US" sz="3600" b="0" spc="-5" dirty="0">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tabLst>
                    <a:tab pos="10515600" algn="l"/>
                  </a:tabLst>
                </a:pPr>
                <a:r>
                  <a:rPr lang="en-US" sz="3600" b="0" spc="-5" dirty="0" err="1">
                    <a:ea typeface="Cambria Math" panose="02040503050406030204" pitchFamily="18" charset="0"/>
                  </a:rPr>
                  <a:t>B</a:t>
                </a:r>
                <a:r>
                  <a:rPr lang="en-US" sz="3600" spc="-5" dirty="0" err="1">
                    <a:ea typeface="Cambria Math" panose="02040503050406030204" pitchFamily="18" charset="0"/>
                  </a:rPr>
                  <a:t>ước</a:t>
                </a:r>
                <a:r>
                  <a:rPr lang="en-US" sz="3600" spc="-5" dirty="0">
                    <a:ea typeface="Cambria Math" panose="02040503050406030204" pitchFamily="18" charset="0"/>
                  </a:rPr>
                  <a:t> 3. </a:t>
                </a:r>
                <a:r>
                  <a:rPr lang="en-US" sz="3600" spc="-5" dirty="0" err="1">
                    <a:ea typeface="Cambria Math" panose="02040503050406030204" pitchFamily="18" charset="0"/>
                  </a:rPr>
                  <a:t>Thay</a:t>
                </a:r>
                <a:r>
                  <a:rPr lang="en-US" sz="3600" spc="-5" dirty="0">
                    <a:ea typeface="Cambria Math" panose="02040503050406030204" pitchFamily="18" charset="0"/>
                  </a:rPr>
                  <a:t> </a:t>
                </a:r>
                <a:r>
                  <a:rPr lang="en-US" sz="3600" spc="-5" dirty="0" err="1">
                    <a:ea typeface="Cambria Math" panose="02040503050406030204" pitchFamily="18" charset="0"/>
                  </a:rPr>
                  <a:t>dấu</a:t>
                </a:r>
                <a:r>
                  <a:rPr lang="en-US" sz="3600" spc="-5" dirty="0">
                    <a:ea typeface="Cambria Math" panose="02040503050406030204" pitchFamily="18" charset="0"/>
                  </a:rPr>
                  <a:t> </a:t>
                </a:r>
                <a14:m>
                  <m:oMath xmlns:m="http://schemas.openxmlformats.org/officeDocument/2006/math">
                    <m:r>
                      <a:rPr lang="en-US" sz="3600" i="1" spc="-5" smtClean="0">
                        <a:highlight>
                          <a:srgbClr val="FFFF00"/>
                        </a:highlight>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highlight>
                      <a:srgbClr val="FFFF00"/>
                    </a:highlight>
                    <a:ea typeface="Cambria Math" panose="02040503050406030204" pitchFamily="18" charset="0"/>
                  </a:rPr>
                  <a:t>GT</a:t>
                </a:r>
                <a:r>
                  <a:rPr lang="en-US" sz="3600" b="0" spc="-5" baseline="-25000" dirty="0" err="1">
                    <a:highlight>
                      <a:srgbClr val="FFFF00"/>
                    </a:highlight>
                    <a:ea typeface="Cambria Math" panose="02040503050406030204" pitchFamily="18" charset="0"/>
                  </a:rPr>
                  <a:t>i</a:t>
                </a:r>
                <a:r>
                  <a:rPr lang="en-US" sz="3600" b="0" spc="-5" dirty="0">
                    <a:highlight>
                      <a:srgbClr val="FFFF00"/>
                    </a:highlight>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highlight>
                          <a:srgbClr val="FF0000"/>
                        </a:highlight>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highlight>
                      <a:srgbClr val="FF0000"/>
                    </a:highlight>
                    <a:ea typeface="Cambria Math" panose="02040503050406030204" pitchFamily="18" charset="0"/>
                  </a:rPr>
                  <a:t>KL</a:t>
                </a:r>
                <a:r>
                  <a:rPr lang="en-US" sz="3600" b="0" spc="-5" baseline="-25000" dirty="0" err="1">
                    <a:highlight>
                      <a:srgbClr val="FF0000"/>
                    </a:highlight>
                    <a:ea typeface="Cambria Math" panose="02040503050406030204" pitchFamily="18" charset="0"/>
                  </a:rPr>
                  <a:t>j</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r>
                  <a:rPr lang="en-US" sz="3600" spc="-5" dirty="0" err="1">
                    <a:ea typeface="Cambria Math" panose="02040503050406030204" pitchFamily="18" charset="0"/>
                  </a:rPr>
                  <a:t>Nếu</a:t>
                </a:r>
                <a:r>
                  <a:rPr lang="en-US" sz="3600" spc="-5" dirty="0">
                    <a:ea typeface="Cambria Math" panose="02040503050406030204" pitchFamily="18" charset="0"/>
                  </a:rPr>
                  <a:t> </a:t>
                </a:r>
                <a:r>
                  <a:rPr lang="en-US" sz="3600" spc="-5" dirty="0" err="1">
                    <a:ea typeface="Cambria Math" panose="02040503050406030204" pitchFamily="18" charset="0"/>
                  </a:rPr>
                  <a:t>dòng</a:t>
                </a:r>
                <a:r>
                  <a:rPr lang="en-US" sz="3600" spc="-5" dirty="0">
                    <a:ea typeface="Cambria Math" panose="02040503050406030204" pitchFamily="18" charset="0"/>
                  </a:rPr>
                  <a:t> </a:t>
                </a:r>
                <a:r>
                  <a:rPr lang="en-US" sz="3600" spc="-5" dirty="0" err="1">
                    <a:ea typeface="Cambria Math" panose="02040503050406030204" pitchFamily="18" charset="0"/>
                  </a:rPr>
                  <a:t>hiện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1 </a:t>
                </a:r>
                <a:r>
                  <a:rPr lang="en-US" sz="3600" spc="-5" dirty="0" err="1">
                    <a:ea typeface="Cambria Math" panose="02040503050406030204" pitchFamily="18" charset="0"/>
                  </a:rPr>
                  <a:t>trong</a:t>
                </a:r>
                <a:r>
                  <a:rPr lang="en-US" sz="3600" spc="-5" dirty="0">
                    <a:ea typeface="Cambria Math" panose="02040503050406030204" pitchFamily="18" charset="0"/>
                  </a:rPr>
                  <a:t> 2 </a:t>
                </a:r>
                <a:r>
                  <a:rPr lang="en-US" sz="3600" spc="-5" dirty="0" err="1">
                    <a:ea typeface="Cambria Math" panose="02040503050406030204" pitchFamily="18" charset="0"/>
                  </a:rPr>
                  <a:t>dạng</a:t>
                </a:r>
                <a:r>
                  <a:rPr lang="en-US" sz="3600" spc="-5" dirty="0">
                    <a:ea typeface="Cambria Math" panose="02040503050406030204" pitchFamily="18" charset="0"/>
                  </a:rPr>
                  <a:t> </a:t>
                </a:r>
                <a:r>
                  <a:rPr lang="en-US" sz="3600" spc="-5" dirty="0" err="1">
                    <a:ea typeface="Cambria Math" panose="02040503050406030204" pitchFamily="18" charset="0"/>
                  </a:rPr>
                  <a:t>sau</a:t>
                </a:r>
                <a:r>
                  <a:rPr lang="en-US" sz="3600" spc="-5" dirty="0">
                    <a:ea typeface="Cambria Math" panose="02040503050406030204" pitchFamily="18" charset="0"/>
                  </a:rPr>
                  <a:t> </a:t>
                </a:r>
                <a:r>
                  <a:rPr lang="en-US" sz="3600" spc="-5" dirty="0" err="1">
                    <a:ea typeface="Cambria Math" panose="02040503050406030204" pitchFamily="18" charset="0"/>
                  </a:rPr>
                  <a:t>thì</a:t>
                </a:r>
                <a:r>
                  <a:rPr lang="en-US" sz="3600" spc="-5" dirty="0">
                    <a:ea typeface="Cambria Math" panose="02040503050406030204" pitchFamily="18" charset="0"/>
                  </a:rPr>
                  <a:t> </a:t>
                </a:r>
                <a:r>
                  <a:rPr lang="en-US" sz="3600" spc="-5" dirty="0" err="1">
                    <a:ea typeface="Cambria Math" panose="02040503050406030204" pitchFamily="18" charset="0"/>
                  </a:rPr>
                  <a:t>tiến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dòng</a:t>
                </a:r>
                <a:endParaRPr lang="en-US" sz="3600" b="0" spc="-5" dirty="0">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65" t="-197" r="-1565" b="-3150"/>
                </a:stretch>
              </a:blipFill>
            </p:spPr>
            <p:txBody>
              <a:bodyPr/>
              <a:lstStyle/>
              <a:p>
                <a:r>
                  <a:rPr lang="en-VN">
                    <a:noFill/>
                  </a:rPr>
                  <a:t> </a:t>
                </a:r>
              </a:p>
            </p:txBody>
          </p:sp>
        </mc:Fallback>
      </mc:AlternateContent>
    </p:spTree>
    <p:extLst>
      <p:ext uri="{BB962C8B-B14F-4D97-AF65-F5344CB8AC3E}">
        <p14:creationId xmlns:p14="http://schemas.microsoft.com/office/powerpoint/2010/main" val="2185921225"/>
      </p:ext>
    </p:extLst>
  </p:cSld>
  <p:clrMapOvr>
    <a:masterClrMapping/>
  </p:clrMapOvr>
  <p:transition advClick="0">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Dạng 1</a:t>
                </a:r>
                <a:r>
                  <a:rPr lang="vi-VN" sz="3600" b="0" spc="-5" dirty="0">
                    <a:ea typeface="Cambria Math" panose="02040503050406030204" pitchFamily="18" charset="0"/>
                  </a:rPr>
                  <a:t>: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solidFill>
                          <a:srgbClr val="009EF3"/>
                        </a:solidFill>
                        <a:latin typeface="Cambria Math" panose="02040503050406030204" pitchFamily="18" charset="0"/>
                        <a:ea typeface="Cambria Math" panose="02040503050406030204" pitchFamily="18" charset="0"/>
                      </a:rPr>
                      <m:t>a</m:t>
                    </m:r>
                    <m:r>
                      <a:rPr lang="en-US" sz="3600" b="0" i="1" spc="-5" smtClean="0">
                        <a:solidFill>
                          <a:srgbClr val="009EF3"/>
                        </a:solidFill>
                        <a:latin typeface="Cambria Math" panose="02040503050406030204" pitchFamily="18" charset="0"/>
                        <a:ea typeface="Cambria Math" panose="02040503050406030204" pitchFamily="18" charset="0"/>
                      </a:rPr>
                      <m:t>∪</m:t>
                    </m:r>
                    <m:r>
                      <a:rPr lang="en-US" sz="3600" b="0" i="1" spc="-5" smtClean="0">
                        <a:solidFill>
                          <a:srgbClr val="009EF3"/>
                        </a:solidFill>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Dạng</a:t>
                </a:r>
                <a:r>
                  <a:rPr lang="vi-VN" sz="3600" b="0" spc="-5" dirty="0">
                    <a:ea typeface="Cambria Math" panose="02040503050406030204" pitchFamily="18" charset="0"/>
                  </a:rPr>
                  <a:t> 2: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solidFill>
                          <a:srgbClr val="009EF3"/>
                        </a:solidFill>
                        <a:latin typeface="Cambria Math" panose="02040503050406030204" pitchFamily="18" charset="0"/>
                        <a:ea typeface="Cambria Math" panose="02040503050406030204" pitchFamily="18" charset="0"/>
                      </a:rPr>
                      <m:t>a</m:t>
                    </m:r>
                    <m:r>
                      <a:rPr lang="en-US" sz="3600" b="0" i="1" spc="-5" smtClean="0">
                        <a:solidFill>
                          <a:srgbClr val="009EF3"/>
                        </a:solidFill>
                        <a:latin typeface="Cambria Math" panose="02040503050406030204" pitchFamily="18" charset="0"/>
                        <a:ea typeface="Cambria Math" panose="02040503050406030204" pitchFamily="18" charset="0"/>
                      </a:rPr>
                      <m:t>∩</m:t>
                    </m:r>
                    <m:r>
                      <a:rPr lang="en-US" sz="3600" b="0" i="1" spc="-5" smtClean="0">
                        <a:solidFill>
                          <a:srgbClr val="009EF3"/>
                        </a:solidFill>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 …</a:t>
                </a:r>
                <a:r>
                  <a:rPr lang="en-US" sz="3600" b="0" spc="-5" dirty="0">
                    <a:ea typeface="Cambria Math" panose="02040503050406030204" pitchFamily="18" charset="0"/>
                  </a:rPr>
                  <a:t>,</a:t>
                </a:r>
                <a:r>
                  <a:rPr lang="vi-VN" sz="3600" b="0" spc="-5" dirty="0">
                    <a:ea typeface="Cambria Math" panose="02040503050406030204" pitchFamily="18" charset="0"/>
                  </a:rPr>
                  <a:t>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dirty="0">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65" t="-43267" b="-91832"/>
                </a:stretch>
              </a:blipFill>
            </p:spPr>
            <p:txBody>
              <a:bodyPr/>
              <a:lstStyle/>
              <a:p>
                <a:r>
                  <a:rPr lang="en-VN">
                    <a:noFill/>
                  </a:rPr>
                  <a:t> </a:t>
                </a:r>
              </a:p>
            </p:txBody>
          </p:sp>
        </mc:Fallback>
      </mc:AlternateContent>
    </p:spTree>
    <p:extLst>
      <p:ext uri="{BB962C8B-B14F-4D97-AF65-F5344CB8AC3E}">
        <p14:creationId xmlns:p14="http://schemas.microsoft.com/office/powerpoint/2010/main" val="3797922082"/>
      </p:ext>
    </p:extLst>
  </p:cSld>
  <p:clrMapOvr>
    <a:masterClrMapping/>
  </p:clrMapOvr>
  <p:transition advClick="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solidFill>
                            <a:srgbClr val="009EF3"/>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009EF3"/>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65" t="-197" r="-1565" b="-3150"/>
                </a:stretch>
              </a:blipFill>
            </p:spPr>
            <p:txBody>
              <a:bodyPr/>
              <a:lstStyle/>
              <a:p>
                <a:r>
                  <a:rPr lang="en-VN">
                    <a:noFill/>
                  </a:rPr>
                  <a:t> </a:t>
                </a:r>
              </a:p>
            </p:txBody>
          </p:sp>
        </mc:Fallback>
      </mc:AlternateContent>
    </p:spTree>
    <p:extLst>
      <p:ext uri="{BB962C8B-B14F-4D97-AF65-F5344CB8AC3E}">
        <p14:creationId xmlns:p14="http://schemas.microsoft.com/office/powerpoint/2010/main" val="1029245254"/>
      </p:ext>
    </p:extLst>
  </p:cSld>
  <p:clrMapOvr>
    <a:masterClrMapping/>
  </p:clrMapOvr>
  <p:transition advClick="0">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Cho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dirty="0">
                    <a:ea typeface="Cambria Math" panose="02040503050406030204" pitchFamily="18" charset="0"/>
                  </a:rPr>
                  <a:t> </a:t>
                </a:r>
                <a:r>
                  <a:rPr lang="en-US" sz="3600" spc="-5" dirty="0" err="1">
                    <a:ea typeface="Cambria Math" panose="02040503050406030204" pitchFamily="18" charset="0"/>
                  </a:rPr>
                  <a:t>Kết</a:t>
                </a:r>
                <a:r>
                  <a:rPr lang="en-US" sz="3600" spc="-5" dirty="0">
                    <a:ea typeface="Cambria Math" panose="02040503050406030204" pitchFamily="18" charset="0"/>
                  </a:rPr>
                  <a:t> </a:t>
                </a:r>
                <a:r>
                  <a:rPr lang="en-US" sz="3600" spc="-5" dirty="0" err="1">
                    <a:ea typeface="Cambria Math" panose="02040503050406030204" pitchFamily="18" charset="0"/>
                  </a:rPr>
                  <a:t>luận</a:t>
                </a:r>
                <a:r>
                  <a:rPr lang="en-US" sz="3600" spc="-5" dirty="0">
                    <a:ea typeface="Cambria Math" panose="02040503050406030204" pitchFamily="18" charset="0"/>
                  </a:rPr>
                  <a:t>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Xét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dạng</a:t>
                </a:r>
                <a:r>
                  <a:rPr lang="en-US" sz="3600" spc="-5" dirty="0">
                    <a:ea typeface="Cambria Math" panose="02040503050406030204" pitchFamily="18" charset="0"/>
                  </a:rPr>
                  <a:t> 1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 …</a:t>
                </a:r>
                <a:r>
                  <a:rPr lang="en-US" sz="3600" spc="-5" dirty="0">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dirty="0">
                    <a:ea typeface="Cambria Math" panose="02040503050406030204" pitchFamily="18" charset="0"/>
                  </a:rPr>
                  <a:t>,</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 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thành</a:t>
                </a:r>
                <a:r>
                  <a:rPr lang="en-US" sz="3600" spc="-5" dirty="0">
                    <a:ea typeface="Cambria Math" panose="02040503050406030204" pitchFamily="18" charset="0"/>
                  </a:rPr>
                  <a:t> 2 </a:t>
                </a:r>
                <a:r>
                  <a:rPr lang="en-US" sz="3600" spc="-5" dirty="0" err="1">
                    <a:ea typeface="Cambria Math" panose="02040503050406030204" pitchFamily="18" charset="0"/>
                  </a:rPr>
                  <a:t>dòng</a:t>
                </a:r>
                <a:endParaRPr lang="en-US" sz="3600" spc="-5" dirty="0">
                  <a:ea typeface="Cambria Math" panose="02040503050406030204" pitchFamily="18" charset="0"/>
                </a:endParaRP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(bt.1)</a:t>
                </a:r>
              </a:p>
              <a:p>
                <a:pPr marL="12065" marR="5080">
                  <a:lnSpc>
                    <a:spcPct val="130000"/>
                  </a:lnSpc>
                </a:pPr>
                <a:r>
                  <a:rPr lang="en-US" sz="3600" spc="-5" dirty="0">
                    <a:ea typeface="Cambria Math" panose="02040503050406030204" pitchFamily="18" charset="0"/>
                  </a:rPr>
                  <a:t> </a:t>
                </a:r>
                <a:r>
                  <a:rPr lang="en-US" sz="3600" spc="-5" dirty="0" err="1">
                    <a:ea typeface="Cambria Math" panose="02040503050406030204" pitchFamily="18" charset="0"/>
                  </a:rPr>
                  <a:t>Xét</a:t>
                </a:r>
                <a:r>
                  <a:rPr lang="en-US" sz="3600" spc="-5" dirty="0">
                    <a:ea typeface="Cambria Math" panose="02040503050406030204" pitchFamily="18" charset="0"/>
                  </a:rPr>
                  <a: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thỏa</a:t>
                </a:r>
                <a:r>
                  <a:rPr lang="en-US" sz="3600" b="0" spc="-5" dirty="0">
                    <a:ea typeface="Cambria Math" panose="02040503050406030204" pitchFamily="18" charset="0"/>
                  </a:rPr>
                  <a:t> </a:t>
                </a:r>
                <a:r>
                  <a:rPr lang="en-US" sz="3600" b="0" spc="-5" dirty="0" err="1">
                    <a:ea typeface="Cambria Math" panose="02040503050406030204" pitchFamily="18" charset="0"/>
                  </a:rPr>
                  <a:t>dạng</a:t>
                </a:r>
                <a:r>
                  <a:rPr lang="en-US" sz="3600" b="0" spc="-5" dirty="0">
                    <a:ea typeface="Cambria Math" panose="02040503050406030204" pitchFamily="18" charset="0"/>
                  </a:rPr>
                  <a:t> 2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a:t>
                </a:r>
                <a:r>
                  <a:rPr lang="en-US" sz="3600" spc="-5" dirty="0">
                    <a:ea typeface="Cambria Math" panose="02040503050406030204" pitchFamily="18" charset="0"/>
                  </a:rPr>
                  <a:t>.</a:t>
                </a:r>
                <a:r>
                  <a:rPr lang="en-US" sz="3600" spc="-5" dirty="0" err="1">
                    <a:ea typeface="Cambria Math" panose="02040503050406030204" pitchFamily="18" charset="0"/>
                  </a:rPr>
                  <a:t>aUb</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 </m:t>
                    </m:r>
                  </m:oMath>
                </a14:m>
                <a:r>
                  <a:rPr lang="vi-VN" sz="3600" spc="-5" dirty="0">
                    <a:ea typeface="Cambria Math" panose="02040503050406030204" pitchFamily="18" charset="0"/>
                  </a:rPr>
                  <a:t>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b="0" spc="-5" dirty="0" err="1">
                    <a:ea typeface="Cambria Math" panose="02040503050406030204" pitchFamily="18" charset="0"/>
                  </a:rPr>
                  <a:t>nên</a:t>
                </a:r>
                <a:r>
                  <a:rPr lang="en-US" sz="3600" b="0" spc="-5" dirty="0">
                    <a:ea typeface="Cambria Math" panose="02040503050406030204" pitchFamily="18" charset="0"/>
                  </a:rPr>
                  <a:t> </a:t>
                </a:r>
                <a:r>
                  <a:rPr lang="en-US" sz="3600" b="0" spc="-5" dirty="0" err="1">
                    <a:ea typeface="Cambria Math" panose="02040503050406030204" pitchFamily="18" charset="0"/>
                  </a:rPr>
                  <a:t>tách</a:t>
                </a:r>
                <a:r>
                  <a:rPr lang="en-US" sz="3600" b="0" spc="-5" dirty="0">
                    <a:ea typeface="Cambria Math" panose="02040503050406030204" pitchFamily="18" charset="0"/>
                  </a:rPr>
                  <a:t> </a:t>
                </a:r>
                <a:r>
                  <a:rPr lang="en-US" sz="3600" b="0" spc="-5" dirty="0" err="1">
                    <a:ea typeface="Cambria Math" panose="02040503050406030204" pitchFamily="18" charset="0"/>
                  </a:rPr>
                  <a:t>thành</a:t>
                </a:r>
                <a:r>
                  <a:rPr lang="en-US" sz="3600" b="0" spc="-5" dirty="0">
                    <a:ea typeface="Cambria Math" panose="02040503050406030204" pitchFamily="18" charset="0"/>
                  </a:rPr>
                  <a:t> 2 </a:t>
                </a:r>
                <a:r>
                  <a:rPr lang="en-US" sz="3600" b="0" spc="-5" dirty="0" err="1">
                    <a:ea typeface="Cambria Math" panose="02040503050406030204" pitchFamily="18" charset="0"/>
                  </a:rPr>
                  <a:t>dòng</a:t>
                </a:r>
                <a:endParaRPr lang="en-US" sz="3600" b="0" spc="-5" dirty="0">
                  <a:ea typeface="Cambria Math" panose="02040503050406030204" pitchFamily="18" charset="0"/>
                </a:endParaRPr>
              </a:p>
              <a:p>
                <a:pPr marL="926465" marR="5080" lvl="2">
                  <a:lnSpc>
                    <a:spcPct val="130000"/>
                  </a:lnSpc>
                </a:pPr>
                <a:r>
                  <a:rPr lang="en-US" sz="3600" b="0" spc="-5" dirty="0" err="1">
                    <a:ea typeface="Cambria Math" panose="02040503050406030204" pitchFamily="18" charset="0"/>
                  </a:rPr>
                  <a:t>Dòng</a:t>
                </a:r>
                <a:r>
                  <a:rPr lang="en-US" sz="3600" b="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65" t="-394" b="-3150"/>
                </a:stretch>
              </a:blipFill>
            </p:spPr>
            <p:txBody>
              <a:bodyPr/>
              <a:lstStyle/>
              <a:p>
                <a:r>
                  <a:rPr lang="en-VN">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102330"/>
                <a:ext cx="17030700" cy="8591070"/>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 Nếu trong GT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và KL có dấu </a:t>
                </a:r>
                <a14:m>
                  <m:oMath xmlns:m="http://schemas.openxmlformats.org/officeDocument/2006/math">
                    <m:r>
                      <a:rPr lang="en-US" sz="3600" i="1" spc="-5">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thì thay bằng dấu ,</a:t>
                </a: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có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102330"/>
                <a:ext cx="17030700" cy="8591070"/>
              </a:xfrm>
              <a:prstGeom prst="rect">
                <a:avLst/>
              </a:prstGeom>
              <a:blipFill>
                <a:blip r:embed="rId3"/>
                <a:stretch>
                  <a:fillRect l="-1565" t="-295" r="-1565" b="-2363"/>
                </a:stretch>
              </a:blipFill>
            </p:spPr>
            <p:txBody>
              <a:bodyPr/>
              <a:lstStyle/>
              <a:p>
                <a:r>
                  <a:rPr lang="en-VN">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Sử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𝑐h</m:t>
                      </m:r>
                      <m:r>
                        <a:rPr lang="en-US" sz="3600" b="0" i="1" spc="-5" smtClean="0">
                          <a:latin typeface="Cambria Math" panose="02040503050406030204" pitchFamily="18" charset="0"/>
                          <a:ea typeface="Cambria Math" panose="02040503050406030204" pitchFamily="18" charset="0"/>
                        </a:rPr>
                        <m:t>ứ</m:t>
                      </m:r>
                      <m:r>
                        <m:rPr>
                          <m:sty m:val="p"/>
                        </m:rPr>
                        <a:rPr lang="en-US" sz="3600" b="0" i="1" spc="-5" smtClean="0">
                          <a:latin typeface="Cambria Math" panose="02040503050406030204" pitchFamily="18" charset="0"/>
                          <a:ea typeface="Cambria Math" panose="02040503050406030204" pitchFamily="18" charset="0"/>
                        </a:rPr>
                        <m:t>ng</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𝑚𝑖𝑛h</m:t>
                      </m:r>
                      <m:r>
                        <a:rPr lang="en-US" sz="3600" b="0" i="1" spc="-5" smtClean="0">
                          <a:latin typeface="Cambria Math" panose="02040503050406030204" pitchFamily="18" charset="0"/>
                          <a:ea typeface="Cambria Math" panose="02040503050406030204" pitchFamily="18" charset="0"/>
                        </a:rPr>
                        <m:t> </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đượ</m:t>
                      </m:r>
                      <m:r>
                        <m:rPr>
                          <m:sty m:val="p"/>
                        </m:rPr>
                        <a:rPr lang="en-US" sz="3600" b="0" i="1" spc="-5" smtClean="0">
                          <a:latin typeface="Cambria Math" panose="02040503050406030204" pitchFamily="18" charset="0"/>
                          <a:ea typeface="Cambria Math" panose="02040503050406030204" pitchFamily="18" charset="0"/>
                        </a:rPr>
                        <m:t>c</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d</m:t>
                      </m:r>
                      <m:r>
                        <a:rPr lang="en-US" sz="3600" b="0" i="1" spc="-5" smtClean="0">
                          <a:latin typeface="Cambria Math" panose="02040503050406030204" pitchFamily="18" charset="0"/>
                          <a:ea typeface="Cambria Math" panose="02040503050406030204" pitchFamily="18" charset="0"/>
                        </a:rPr>
                        <m:t>ẫ</m:t>
                      </m:r>
                      <m:r>
                        <m:rPr>
                          <m:sty m:val="p"/>
                        </m:rPr>
                        <a:rPr lang="en-US" sz="3600" b="0" i="1" spc="-5" smtClean="0">
                          <a:latin typeface="Cambria Math" panose="02040503050406030204" pitchFamily="18" charset="0"/>
                          <a:ea typeface="Cambria Math" panose="02040503050406030204" pitchFamily="18" charset="0"/>
                        </a:rPr>
                        <m:t>n</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ậ</m:t>
                      </m:r>
                      <m:r>
                        <m:rPr>
                          <m:sty m:val="p"/>
                        </m:rPr>
                        <a:rPr lang="en-US" sz="3600" b="0" i="1" spc="-5" smtClean="0">
                          <a:latin typeface="Cambria Math" panose="02040503050406030204" pitchFamily="18" charset="0"/>
                          <a:ea typeface="Cambria Math" panose="02040503050406030204" pitchFamily="18" charset="0"/>
                        </a:rPr>
                        <m:t>p</m:t>
                      </m:r>
                    </m:oMath>
                  </m:oMathPara>
                </a14:m>
                <a:endParaRPr lang="en-US" sz="3600" b="0" spc="-5" dirty="0">
                  <a:ea typeface="Cambria Math" panose="02040503050406030204" pitchFamily="18" charset="0"/>
                </a:endParaRPr>
              </a:p>
              <a:p>
                <a:pPr marL="12065" marR="5080" algn="just">
                  <a:lnSpc>
                    <a:spcPct val="130000"/>
                  </a:lnSpc>
                </a:pPr>
                <a:r>
                  <a:rPr lang="en-US" sz="3600" b="0" spc="-5" dirty="0">
                    <a:ea typeface="Cambria Math" panose="02040503050406030204" pitchFamily="18" charset="0"/>
                  </a:rPr>
                  <a:t>Ta </a:t>
                </a:r>
                <a:r>
                  <a:rPr lang="en-US" sz="3600" b="0" spc="-5" dirty="0" err="1">
                    <a:ea typeface="Cambria Math" panose="02040503050406030204" pitchFamily="18" charset="0"/>
                  </a:rPr>
                  <a:t>có</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Bước</a:t>
                </a:r>
                <a:r>
                  <a:rPr lang="en-US" sz="3600" b="0" spc="-5" dirty="0">
                    <a:ea typeface="Cambria Math" panose="02040503050406030204" pitchFamily="18" charset="0"/>
                  </a:rPr>
                  <a:t>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dirty="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dirty="0">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dirty="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dirty="0">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65" t="-161" b="-2576"/>
                </a:stretch>
              </a:blipFill>
            </p:spPr>
            <p:txBody>
              <a:bodyPr/>
              <a:lstStyle/>
              <a:p>
                <a:r>
                  <a:rPr lang="en-VN">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Sử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𝐶h</m:t>
                      </m:r>
                      <m:r>
                        <a:rPr lang="en-US" sz="3600" b="0" i="1" spc="-5" smtClean="0">
                          <a:latin typeface="Cambria Math" panose="02040503050406030204" pitchFamily="18" charset="0"/>
                          <a:ea typeface="Cambria Math" panose="02040503050406030204" pitchFamily="18" charset="0"/>
                        </a:rPr>
                        <m:t>ứ</m:t>
                      </m:r>
                      <m:r>
                        <m:rPr>
                          <m:sty m:val="p"/>
                        </m:rPr>
                        <a:rPr lang="en-US" sz="3600" b="0" i="1" spc="-5" smtClean="0">
                          <a:latin typeface="Cambria Math" panose="02040503050406030204" pitchFamily="18" charset="0"/>
                          <a:ea typeface="Cambria Math" panose="02040503050406030204" pitchFamily="18" charset="0"/>
                        </a:rPr>
                        <m:t>ng</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𝑚𝑖𝑛h</m:t>
                      </m:r>
                      <m:r>
                        <a:rPr lang="en-US" sz="3600" b="0" i="1" spc="-5" smtClean="0">
                          <a:latin typeface="Cambria Math" panose="02040503050406030204" pitchFamily="18" charset="0"/>
                          <a:ea typeface="Cambria Math" panose="02040503050406030204" pitchFamily="18" charset="0"/>
                        </a:rPr>
                        <m:t> </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đượ</m:t>
                      </m:r>
                      <m:r>
                        <m:rPr>
                          <m:sty m:val="p"/>
                        </m:rPr>
                        <a:rPr lang="en-US" sz="3600" b="0" i="1" spc="-5" smtClean="0">
                          <a:latin typeface="Cambria Math" panose="02040503050406030204" pitchFamily="18" charset="0"/>
                          <a:ea typeface="Cambria Math" panose="02040503050406030204" pitchFamily="18" charset="0"/>
                        </a:rPr>
                        <m:t>c</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ẫ</m:t>
                      </m:r>
                      <m:r>
                        <m:rPr>
                          <m:sty m:val="p"/>
                        </m:rPr>
                        <a:rPr lang="en-US" sz="3600" b="0" i="1" spc="-5" smtClean="0">
                          <a:latin typeface="Cambria Math" panose="02040503050406030204" pitchFamily="18" charset="0"/>
                          <a:ea typeface="Cambria Math" panose="02040503050406030204" pitchFamily="18" charset="0"/>
                        </a:rPr>
                        <m:t>n</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nh</m:t>
                      </m:r>
                      <m:r>
                        <a:rPr lang="en-US" sz="3600" b="0" i="1" spc="-5" smtClean="0">
                          <a:latin typeface="Cambria Math" panose="02040503050406030204" pitchFamily="18" charset="0"/>
                          <a:ea typeface="Cambria Math" panose="02040503050406030204" pitchFamily="18" charset="0"/>
                        </a:rPr>
                        <m:t>ậ</m:t>
                      </m:r>
                      <m:r>
                        <m:rPr>
                          <m:sty m:val="p"/>
                        </m:rPr>
                        <a:rPr lang="en-US" sz="3600" b="0" i="1" spc="-5" smtClean="0">
                          <a:latin typeface="Cambria Math" panose="02040503050406030204" pitchFamily="18" charset="0"/>
                          <a:ea typeface="Cambria Math" panose="02040503050406030204" pitchFamily="18" charset="0"/>
                        </a:rPr>
                        <m:t>p</m:t>
                      </m:r>
                    </m:oMath>
                  </m:oMathPara>
                </a14:m>
                <a:endParaRPr lang="en-US" sz="3600" b="0" spc="-5" dirty="0">
                  <a:ea typeface="Cambria Math" panose="02040503050406030204" pitchFamily="18" charset="0"/>
                </a:endParaRPr>
              </a:p>
              <a:p>
                <a:pPr marL="12065" marR="5080" algn="just">
                  <a:lnSpc>
                    <a:spcPct val="130000"/>
                  </a:lnSpc>
                </a:pPr>
                <a:r>
                  <a:rPr lang="en-US" sz="3600" b="0" spc="-5" dirty="0">
                    <a:ea typeface="Cambria Math" panose="02040503050406030204" pitchFamily="18" charset="0"/>
                  </a:rPr>
                  <a:t>Ta </a:t>
                </a:r>
                <a:r>
                  <a:rPr lang="en-US" sz="3600" b="0" spc="-5" dirty="0" err="1">
                    <a:ea typeface="Cambria Math" panose="02040503050406030204" pitchFamily="18" charset="0"/>
                  </a:rPr>
                  <a:t>có</a:t>
                </a:r>
                <a:r>
                  <a:rPr lang="en-US" sz="3600" b="0" spc="-5" dirty="0">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Bước</a:t>
                </a:r>
                <a:r>
                  <a:rPr lang="en-US" sz="3600" b="0" spc="-5" dirty="0">
                    <a:ea typeface="Cambria Math" panose="02040503050406030204" pitchFamily="18" charset="0"/>
                  </a:rPr>
                  <a:t>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dirty="0">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𝑑</m:t>
                      </m:r>
                      <m:r>
                        <a:rPr lang="en-US" sz="3600" i="1" spc="-5">
                          <a:solidFill>
                            <a:schemeClr val="tx1"/>
                          </a:solidFill>
                          <a:latin typeface="Cambria Math" panose="02040503050406030204" pitchFamily="18" charset="0"/>
                          <a:ea typeface="Cambria Math" panose="02040503050406030204" pitchFamily="18" charset="0"/>
                        </a:rPr>
                        <m:t> </m:t>
                      </m:r>
                    </m:oMath>
                  </m:oMathPara>
                </a14:m>
                <a:endParaRPr lang="en-US" sz="3600" i="1" spc="-5" dirty="0">
                  <a:solidFill>
                    <a:schemeClr val="tx1"/>
                  </a:solidFill>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b="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a:latin typeface="Cambria Math" panose="02040503050406030204" pitchFamily="18" charset="0"/>
                          <a:ea typeface="Cambria Math" panose="02040503050406030204" pitchFamily="18" charset="0"/>
                        </a:rPr>
                        <m:t>𝑑</m:t>
                      </m:r>
                    </m:oMath>
                  </m:oMathPara>
                </a14:m>
                <a:endParaRPr lang="en-US" sz="3600" i="1" spc="-5" dirty="0">
                  <a:solidFill>
                    <a:srgbClr val="FF0000"/>
                  </a:solidFill>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 ≡0(</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dirty="0">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65" t="-177" b="-3014"/>
                </a:stretch>
              </a:blipFill>
            </p:spPr>
            <p:txBody>
              <a:bodyPr/>
              <a:lstStyle/>
              <a:p>
                <a:r>
                  <a:rPr lang="en-VN">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chứng minh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65" t="-195" b="-2144"/>
                </a:stretch>
              </a:blipFill>
            </p:spPr>
            <p:txBody>
              <a:bodyPr/>
              <a:lstStyle/>
              <a:p>
                <a:r>
                  <a:rPr lang="en-VN">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dirty="0" err="1">
                    <a:ea typeface="Cambria Math" panose="02040503050406030204" pitchFamily="18" charset="0"/>
                  </a:rPr>
                  <a:t>Sử</a:t>
                </a:r>
                <a:r>
                  <a:rPr lang="en-US" sz="3600" b="0" spc="-5" dirty="0">
                    <a:ea typeface="Cambria Math" panose="02040503050406030204" pitchFamily="18" charset="0"/>
                  </a:rPr>
                  <a:t> </a:t>
                </a:r>
                <a:r>
                  <a:rPr lang="en-US" sz="3600" b="0" spc="-5" dirty="0" err="1">
                    <a:ea typeface="Cambria Math" panose="02040503050406030204" pitchFamily="18" charset="0"/>
                  </a:rPr>
                  <a:t>dụng</a:t>
                </a:r>
                <a:r>
                  <a:rPr lang="en-US" sz="3600" b="0" spc="-5" dirty="0">
                    <a:ea typeface="Cambria Math" panose="02040503050406030204" pitchFamily="18" charset="0"/>
                  </a:rPr>
                  <a:t> </a:t>
                </a:r>
                <a:r>
                  <a:rPr lang="en-US" sz="3600" b="0" spc="-5" dirty="0" err="1">
                    <a:ea typeface="Cambria Math" panose="02040503050406030204" pitchFamily="18" charset="0"/>
                  </a:rPr>
                  <a:t>giải</a:t>
                </a:r>
                <a:r>
                  <a:rPr lang="en-US" sz="3600" b="0" spc="-5" dirty="0">
                    <a:ea typeface="Cambria Math" panose="02040503050406030204" pitchFamily="18" charset="0"/>
                  </a:rPr>
                  <a:t> </a:t>
                </a:r>
                <a:r>
                  <a:rPr lang="en-US" sz="3600" b="0" spc="-5" dirty="0" err="1">
                    <a:ea typeface="Cambria Math" panose="02040503050406030204" pitchFamily="18" charset="0"/>
                  </a:rPr>
                  <a:t>thuật</a:t>
                </a:r>
                <a:r>
                  <a:rPr lang="en-US" sz="3600" b="0" spc="-5" dirty="0">
                    <a:ea typeface="Cambria Math" panose="02040503050406030204" pitchFamily="18" charset="0"/>
                  </a:rPr>
                  <a:t> Robison, </a:t>
                </a:r>
                <a:r>
                  <a:rPr lang="en-US" sz="3600" b="0" spc="-5" dirty="0" err="1">
                    <a:ea typeface="Cambria Math" panose="02040503050406030204" pitchFamily="18" charset="0"/>
                  </a:rPr>
                  <a:t>kiểm</a:t>
                </a:r>
                <a:r>
                  <a:rPr lang="en-US" sz="3600" b="0" spc="-5" dirty="0">
                    <a:ea typeface="Cambria Math" panose="02040503050406030204" pitchFamily="18" charset="0"/>
                  </a:rPr>
                  <a:t> </a:t>
                </a:r>
                <a:r>
                  <a:rPr lang="en-US" sz="3600" b="0" spc="-5" dirty="0" err="1">
                    <a:ea typeface="Cambria Math" panose="02040503050406030204" pitchFamily="18" charset="0"/>
                  </a:rPr>
                  <a:t>tra</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sau</a:t>
                </a:r>
                <a:r>
                  <a:rPr lang="en-US" sz="3600" b="0" spc="-5" dirty="0">
                    <a:ea typeface="Cambria Math" panose="02040503050406030204" pitchFamily="18" charset="0"/>
                  </a:rPr>
                  <a:t>:</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m:t>
                      </m:r>
                      <m:r>
                        <a:rPr lang="en-US" sz="3600" b="0" i="1" spc="-5" smtClean="0">
                          <a:latin typeface="Cambria Math" panose="02040503050406030204" pitchFamily="18" charset="0"/>
                          <a:ea typeface="Cambria Math" panose="02040503050406030204" pitchFamily="18" charset="0"/>
                        </a:rPr>
                        <m:t>ì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65" t="-222" b="-3769"/>
                </a:stretch>
              </a:blipFill>
            </p:spPr>
            <p:txBody>
              <a:bodyPr/>
              <a:lstStyle/>
              <a:p>
                <a:r>
                  <a:rPr lang="en-VN">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buộc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65" t="-177" r="-1565" b="-3014"/>
                </a:stretch>
              </a:blipFill>
            </p:spPr>
            <p:txBody>
              <a:bodyPr/>
              <a:lstStyle/>
              <a:p>
                <a:r>
                  <a:rPr lang="en-VN">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dirty="0">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l="-5415" b="-8725"/>
                </a:stretch>
              </a:blipFill>
            </p:spPr>
            <p:txBody>
              <a:bodyPr/>
              <a:lstStyle/>
              <a:p>
                <a:r>
                  <a:rPr lang="en-VN">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64782582"/>
              </p:ext>
            </p:extLst>
          </p:nvPr>
        </p:nvGraphicFramePr>
        <p:xfrm>
          <a:off x="818126" y="2374900"/>
          <a:ext cx="17525048" cy="7759194"/>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dirty="0"/>
                        <a:t>r5,r6,</a:t>
                      </a:r>
                      <a:r>
                        <a:rPr lang="en-US" dirty="0">
                          <a:sym typeface="Symbol" panose="05050102010706020507" pitchFamily="18" charset="2"/>
                        </a:rPr>
                        <a:t> </a:t>
                      </a:r>
                      <a:endParaRPr lang="en-US" dirty="0"/>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dirty="0"/>
                        <a:t>r6,</a:t>
                      </a:r>
                      <a:r>
                        <a:rPr lang="en-US" dirty="0">
                          <a:sym typeface="Symbol" panose="05050102010706020507" pitchFamily="18" charset="2"/>
                        </a:rPr>
                        <a:t></a:t>
                      </a:r>
                      <a:endParaRPr lang="en-US" dirty="0"/>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err="1"/>
                        <a:t>a,b,c,p,d,</a:t>
                      </a:r>
                      <a:r>
                        <a:rPr lang="en-US" dirty="0" err="1">
                          <a:sym typeface="Symbol" panose="05050102010706020507" pitchFamily="18" charset="2"/>
                        </a:rPr>
                        <a:t>f,h,k,j</a:t>
                      </a:r>
                      <a:endParaRPr lang="en-US" dirty="0"/>
                    </a:p>
                  </a:txBody>
                  <a:tcPr anchor="ctr"/>
                </a:tc>
                <a:tc>
                  <a:txBody>
                    <a:bodyPr/>
                    <a:lstStyle/>
                    <a:p>
                      <a:r>
                        <a:rPr lang="en-US" dirty="0">
                          <a:sym typeface="Symbol" panose="05050102010706020507" pitchFamily="18" charset="2"/>
                        </a:rPr>
                        <a:t></a:t>
                      </a:r>
                      <a:endParaRPr lang="en-US" dirty="0"/>
                    </a:p>
                  </a:txBody>
                  <a:tcPr anchor="ctr"/>
                </a:tc>
                <a:tc>
                  <a:txBody>
                    <a:bodyPr/>
                    <a:lstStyle/>
                    <a:p>
                      <a:r>
                        <a:rPr lang="en-US" dirty="0">
                          <a:sym typeface="Symbol" panose="05050102010706020507" pitchFamily="18" charset="2"/>
                        </a:rPr>
                        <a:t></a:t>
                      </a:r>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a:t>r8: </a:t>
                      </a:r>
                      <a:r>
                        <a:rPr lang="en-US" dirty="0" err="1"/>
                        <a:t>bổ</a:t>
                      </a:r>
                      <a:r>
                        <a:rPr lang="en-US" dirty="0"/>
                        <a:t> sung j </a:t>
                      </a:r>
                      <a:r>
                        <a:rPr lang="en-US" dirty="0" err="1"/>
                        <a:t>ở</a:t>
                      </a:r>
                      <a:r>
                        <a:rPr lang="en-US" dirty="0"/>
                        <a:t> </a:t>
                      </a:r>
                      <a:r>
                        <a:rPr lang="en-US" dirty="0" err="1"/>
                        <a:t>vế</a:t>
                      </a:r>
                      <a:r>
                        <a:rPr lang="en-US" dirty="0"/>
                        <a:t> </a:t>
                      </a:r>
                      <a:r>
                        <a:rPr lang="en-US" dirty="0" err="1"/>
                        <a:t>phải</a:t>
                      </a:r>
                      <a:r>
                        <a:rPr lang="en-US" dirty="0"/>
                        <a:t> </a:t>
                      </a:r>
                      <a:r>
                        <a:rPr lang="en-US" dirty="0" err="1"/>
                        <a:t>vào</a:t>
                      </a:r>
                      <a:r>
                        <a:rPr lang="en-US" dirty="0"/>
                        <a:t> TG. </a:t>
                      </a:r>
                    </a:p>
                  </a:txBody>
                  <a:tcPr/>
                </a:tc>
                <a:extLst>
                  <a:ext uri="{0D108BD9-81ED-4DB2-BD59-A6C34878D82A}">
                    <a16:rowId xmlns:a16="http://schemas.microsoft.com/office/drawing/2014/main" val="1463530171"/>
                  </a:ext>
                </a:extLst>
              </a:tr>
              <a:tr h="370840">
                <a:tc>
                  <a:txBody>
                    <a:bodyPr/>
                    <a:lstStyle/>
                    <a:p>
                      <a:r>
                        <a:rPr lang="en-US" dirty="0" err="1"/>
                        <a:t>Hết</a:t>
                      </a:r>
                      <a:r>
                        <a:rPr lang="en-US" dirty="0"/>
                        <a:t> </a:t>
                      </a:r>
                      <a:r>
                        <a:rPr lang="en-US" dirty="0" err="1"/>
                        <a:t>luật</a:t>
                      </a:r>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nchor="ctr"/>
                </a:tc>
                <a:tc>
                  <a:txBody>
                    <a:bodyPr/>
                    <a:lstStyle/>
                    <a:p>
                      <a:endParaRPr lang="en-US" dirty="0"/>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dirty="0" err="1"/>
                        <a:t>Không</a:t>
                      </a:r>
                      <a:r>
                        <a:rPr lang="en-US" dirty="0"/>
                        <a:t> </a:t>
                      </a:r>
                      <a:r>
                        <a:rPr lang="en-US" dirty="0" err="1"/>
                        <a:t>chứng</a:t>
                      </a:r>
                      <a:r>
                        <a:rPr lang="en-US" dirty="0"/>
                        <a:t> </a:t>
                      </a:r>
                      <a:r>
                        <a:rPr lang="en-US" dirty="0" err="1"/>
                        <a:t>minh</a:t>
                      </a:r>
                      <a:r>
                        <a:rPr lang="en-US" dirty="0"/>
                        <a:t> </a:t>
                      </a:r>
                      <a:r>
                        <a:rPr lang="en-US" dirty="0" err="1"/>
                        <a:t>được</a:t>
                      </a:r>
                      <a:r>
                        <a:rPr lang="en-US" dirty="0"/>
                        <a:t> </a:t>
                      </a:r>
                      <a:r>
                        <a:rPr lang="en-US" dirty="0" err="1"/>
                        <a:t>kết</a:t>
                      </a:r>
                      <a:r>
                        <a:rPr lang="en-US" dirty="0"/>
                        <a:t> </a:t>
                      </a:r>
                      <a:r>
                        <a:rPr lang="en-US" dirty="0" err="1"/>
                        <a:t>luận</a:t>
                      </a:r>
                      <a:endParaRPr lang="en-US" dirty="0"/>
                    </a:p>
                  </a:txBody>
                  <a:tcPr/>
                </a:tc>
                <a:extLst>
                  <a:ext uri="{0D108BD9-81ED-4DB2-BD59-A6C34878D82A}">
                    <a16:rowId xmlns:a16="http://schemas.microsoft.com/office/drawing/2014/main" val="1698060439"/>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dirty="0" err="1">
                    <a:ea typeface="Cambria Math" panose="02040503050406030204" pitchFamily="18" charset="0"/>
                  </a:rPr>
                  <a:t>Suy</a:t>
                </a:r>
                <a:r>
                  <a:rPr lang="en-US" sz="3600" b="0" spc="-5" dirty="0">
                    <a:ea typeface="Cambria Math" panose="02040503050406030204" pitchFamily="18" charset="0"/>
                  </a:rPr>
                  <a:t> </a:t>
                </a:r>
                <a:r>
                  <a:rPr lang="en-US" sz="3600" b="0" spc="-5" dirty="0" err="1">
                    <a:ea typeface="Cambria Math" panose="02040503050406030204" pitchFamily="18" charset="0"/>
                  </a:rPr>
                  <a:t>diễn</a:t>
                </a:r>
                <a:r>
                  <a:rPr lang="en-US" sz="3600" b="0" spc="-5" dirty="0">
                    <a:ea typeface="Cambria Math" panose="02040503050406030204" pitchFamily="18" charset="0"/>
                  </a:rPr>
                  <a:t> </a:t>
                </a:r>
                <a:r>
                  <a:rPr lang="en-US" sz="3600" b="0" spc="-5" dirty="0" err="1">
                    <a:ea typeface="Cambria Math" panose="02040503050406030204" pitchFamily="18" charset="0"/>
                  </a:rPr>
                  <a:t>lùi</a:t>
                </a:r>
                <a:r>
                  <a:rPr lang="en-US" sz="3600" b="0" spc="-5" dirty="0">
                    <a:ea typeface="Cambria Math" panose="02040503050406030204" pitchFamily="18" charset="0"/>
                  </a:rPr>
                  <a:t>: </a:t>
                </a:r>
                <a:r>
                  <a:rPr lang="en-US" sz="3600" b="0" spc="-5" dirty="0" err="1">
                    <a:ea typeface="Cambria Math" panose="02040503050406030204" pitchFamily="18" charset="0"/>
                  </a:rPr>
                  <a:t>Bắt</a:t>
                </a:r>
                <a:r>
                  <a:rPr lang="en-US" sz="3600" b="0" spc="-5" dirty="0">
                    <a:ea typeface="Cambria Math" panose="02040503050406030204" pitchFamily="18" charset="0"/>
                  </a:rPr>
                  <a:t> </a:t>
                </a:r>
                <a:r>
                  <a:rPr lang="en-US" sz="3600" b="0" spc="-5" dirty="0" err="1">
                    <a:ea typeface="Cambria Math" panose="02040503050406030204" pitchFamily="18" charset="0"/>
                  </a:rPr>
                  <a:t>đầu</a:t>
                </a:r>
                <a:r>
                  <a:rPr lang="en-US" sz="3600" b="0" spc="-5" dirty="0">
                    <a:ea typeface="Cambria Math" panose="02040503050406030204" pitchFamily="18" charset="0"/>
                  </a:rPr>
                  <a:t> </a:t>
                </a:r>
                <a:r>
                  <a:rPr lang="en-US" sz="3600" b="0" spc="-5" dirty="0" err="1">
                    <a:ea typeface="Cambria Math" panose="02040503050406030204" pitchFamily="18" charset="0"/>
                  </a:rPr>
                  <a:t>từ</a:t>
                </a:r>
                <a:r>
                  <a:rPr lang="en-US" sz="3600" b="0" spc="-5" dirty="0">
                    <a:ea typeface="Cambria Math" panose="02040503050406030204" pitchFamily="18" charset="0"/>
                  </a:rPr>
                  <a:t> </a:t>
                </a:r>
                <a:r>
                  <a:rPr lang="en-US" sz="3600" b="0" spc="-5" dirty="0" err="1">
                    <a:ea typeface="Cambria Math" panose="02040503050406030204" pitchFamily="18" charset="0"/>
                  </a:rPr>
                  <a:t>Kết</a:t>
                </a:r>
                <a:r>
                  <a:rPr lang="en-US" sz="3600" b="0" spc="-5" dirty="0">
                    <a:ea typeface="Cambria Math" panose="02040503050406030204" pitchFamily="18" charset="0"/>
                  </a:rPr>
                  <a:t> </a:t>
                </a:r>
                <a:r>
                  <a:rPr lang="en-US" sz="3600" b="0" spc="-5" dirty="0" err="1">
                    <a:ea typeface="Cambria Math" panose="02040503050406030204" pitchFamily="18" charset="0"/>
                  </a:rPr>
                  <a:t>luận</a:t>
                </a:r>
                <a:r>
                  <a:rPr lang="en-US" sz="3600" b="0" spc="-5" dirty="0">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suy</a:t>
                </a:r>
                <a:r>
                  <a:rPr lang="en-US" sz="3600" b="0" spc="-5" dirty="0">
                    <a:ea typeface="Cambria Math" panose="02040503050406030204" pitchFamily="18" charset="0"/>
                  </a:rPr>
                  <a:t> </a:t>
                </a:r>
                <a:r>
                  <a:rPr lang="en-US" sz="3600" b="0" spc="-5" dirty="0" err="1">
                    <a:ea typeface="Cambria Math" panose="02040503050406030204" pitchFamily="18" charset="0"/>
                  </a:rPr>
                  <a:t>diễn</a:t>
                </a:r>
                <a:r>
                  <a:rPr lang="en-US" sz="3600" b="0" spc="-5" dirty="0">
                    <a:ea typeface="Cambria Math" panose="02040503050406030204" pitchFamily="18" charset="0"/>
                  </a:rPr>
                  <a:t> </a:t>
                </a:r>
                <a:r>
                  <a:rPr lang="en-US" sz="3600" b="0" spc="-5" dirty="0" err="1">
                    <a:ea typeface="Cambria Math" panose="02040503050406030204" pitchFamily="18" charset="0"/>
                  </a:rPr>
                  <a:t>ngược</a:t>
                </a:r>
                <a:r>
                  <a:rPr lang="en-US" sz="3600" b="0" spc="-5" dirty="0">
                    <a:ea typeface="Cambria Math" panose="02040503050406030204" pitchFamily="18" charset="0"/>
                  </a:rPr>
                  <a:t> </a:t>
                </a:r>
                <a:r>
                  <a:rPr lang="en-US" sz="3600" b="0" spc="-5" dirty="0" err="1">
                    <a:ea typeface="Cambria Math" panose="02040503050406030204" pitchFamily="18" charset="0"/>
                  </a:rPr>
                  <a:t>lại</a:t>
                </a:r>
                <a:r>
                  <a:rPr lang="en-US" sz="3600" b="0" spc="-5" dirty="0">
                    <a:ea typeface="Cambria Math" panose="02040503050406030204" pitchFamily="18" charset="0"/>
                  </a:rPr>
                  <a:t> </a:t>
                </a:r>
                <a:r>
                  <a:rPr lang="en-US" sz="3600" b="0" spc="-5" dirty="0" err="1">
                    <a:ea typeface="Cambria Math" panose="02040503050406030204" pitchFamily="18" charset="0"/>
                  </a:rPr>
                  <a:t>cho</a:t>
                </a:r>
                <a:r>
                  <a:rPr lang="en-US" sz="3600" b="0" spc="-5" dirty="0">
                    <a:ea typeface="Cambria Math" panose="02040503050406030204" pitchFamily="18" charset="0"/>
                  </a:rPr>
                  <a:t> </a:t>
                </a:r>
                <a:r>
                  <a:rPr lang="en-US" sz="3600" b="0" spc="-5" dirty="0" err="1">
                    <a:ea typeface="Cambria Math" panose="02040503050406030204" pitchFamily="18" charset="0"/>
                  </a:rPr>
                  <a:t>đến</a:t>
                </a:r>
                <a:r>
                  <a:rPr lang="en-US" sz="3600" b="0" spc="-5" dirty="0">
                    <a:ea typeface="Cambria Math" panose="02040503050406030204" pitchFamily="18" charset="0"/>
                  </a:rPr>
                  <a:t> </a:t>
                </a:r>
                <a:r>
                  <a:rPr lang="en-US" sz="3600" b="0" spc="-5" dirty="0" err="1">
                    <a:ea typeface="Cambria Math" panose="02040503050406030204" pitchFamily="18" charset="0"/>
                  </a:rPr>
                  <a:t>khi</a:t>
                </a:r>
                <a:r>
                  <a:rPr lang="en-US" sz="3600" b="0" spc="-5" dirty="0">
                    <a:ea typeface="Cambria Math" panose="02040503050406030204" pitchFamily="18" charset="0"/>
                  </a:rPr>
                  <a:t> </a:t>
                </a:r>
                <a:r>
                  <a:rPr lang="en-US" sz="3600" b="0" spc="-5" dirty="0" err="1">
                    <a:ea typeface="Cambria Math" panose="02040503050406030204" pitchFamily="18" charset="0"/>
                  </a:rPr>
                  <a:t>tồn</a:t>
                </a:r>
                <a:r>
                  <a:rPr lang="en-US" sz="3600" b="0" spc="-5" dirty="0">
                    <a:ea typeface="Cambria Math" panose="02040503050406030204" pitchFamily="18" charset="0"/>
                  </a:rPr>
                  <a:t> </a:t>
                </a:r>
                <a:r>
                  <a:rPr lang="en-US" sz="3600" b="0" spc="-5" dirty="0" err="1">
                    <a:ea typeface="Cambria Math" panose="02040503050406030204" pitchFamily="18" charset="0"/>
                  </a:rPr>
                  <a:t>tại</a:t>
                </a:r>
                <a:r>
                  <a:rPr lang="en-US" sz="3600" b="0" spc="-5" dirty="0">
                    <a:ea typeface="Cambria Math" panose="02040503050406030204" pitchFamily="18" charset="0"/>
                  </a:rPr>
                  <a:t> </a:t>
                </a:r>
                <a:r>
                  <a:rPr lang="en-US" sz="3600" b="0" spc="-5" dirty="0" err="1">
                    <a:ea typeface="Cambria Math" panose="02040503050406030204" pitchFamily="18" charset="0"/>
                  </a:rPr>
                  <a:t>Giả</a:t>
                </a:r>
                <a:r>
                  <a:rPr lang="en-US" sz="3600" b="0" spc="-5" dirty="0">
                    <a:ea typeface="Cambria Math" panose="02040503050406030204" pitchFamily="18" charset="0"/>
                  </a:rPr>
                  <a:t> </a:t>
                </a:r>
                <a:r>
                  <a:rPr lang="en-US" sz="3600" b="0" spc="-5" dirty="0" err="1">
                    <a:ea typeface="Cambria Math" panose="02040503050406030204" pitchFamily="18" charset="0"/>
                  </a:rPr>
                  <a:t>thiết</a:t>
                </a:r>
                <a:r>
                  <a:rPr lang="en-US" sz="3600" b="0" spc="-5"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kết</a:t>
                </a:r>
                <a:r>
                  <a:rPr lang="en-US" sz="3600" b="0" spc="-5" dirty="0">
                    <a:ea typeface="Cambria Math" panose="02040503050406030204" pitchFamily="18" charset="0"/>
                  </a:rPr>
                  <a:t> </a:t>
                </a:r>
                <a:r>
                  <a:rPr lang="en-US" sz="3600" b="0" spc="-5" dirty="0" err="1">
                    <a:ea typeface="Cambria Math" panose="02040503050406030204" pitchFamily="18" charset="0"/>
                  </a:rPr>
                  <a:t>luận</a:t>
                </a:r>
                <a:r>
                  <a:rPr lang="en-US" sz="3600" b="0" spc="-5" dirty="0">
                    <a:ea typeface="Cambria Math" panose="02040503050406030204" pitchFamily="18" charset="0"/>
                  </a:rPr>
                  <a:t> </a:t>
                </a:r>
                <a:r>
                  <a:rPr lang="en-US" sz="3600" b="0" spc="-5" dirty="0" err="1">
                    <a:ea typeface="Cambria Math" panose="02040503050406030204" pitchFamily="18" charset="0"/>
                  </a:rPr>
                  <a:t>đó</a:t>
                </a:r>
                <a:r>
                  <a:rPr lang="en-US" sz="3600" b="0" spc="-5" dirty="0">
                    <a:ea typeface="Cambria Math" panose="02040503050406030204" pitchFamily="18" charset="0"/>
                  </a:rPr>
                  <a:t> </a:t>
                </a:r>
                <a:r>
                  <a:rPr lang="en-US" sz="3600" b="0" spc="-5" dirty="0" err="1">
                    <a:ea typeface="Cambria Math" panose="02040503050406030204" pitchFamily="18" charset="0"/>
                  </a:rPr>
                  <a:t>là</a:t>
                </a:r>
                <a:r>
                  <a:rPr lang="en-US" sz="3600" b="0" spc="-5" dirty="0">
                    <a:ea typeface="Cambria Math" panose="02040503050406030204" pitchFamily="18" charset="0"/>
                  </a:rPr>
                  <a:t> </a:t>
                </a:r>
                <a:r>
                  <a:rPr lang="en-US" sz="3600" b="0" spc="-5" dirty="0" err="1">
                    <a:ea typeface="Cambria Math" panose="02040503050406030204" pitchFamily="18" charset="0"/>
                  </a:rPr>
                  <a:t>đúng</a:t>
                </a:r>
                <a:r>
                  <a:rPr lang="en-US" sz="3600" b="0" spc="-5" dirty="0">
                    <a:ea typeface="Cambria Math" panose="02040503050406030204" pitchFamily="18" charset="0"/>
                  </a:rPr>
                  <a:t>.</a:t>
                </a:r>
              </a:p>
              <a:p>
                <a:pPr marL="12065" marR="5080" algn="just">
                  <a:lnSpc>
                    <a:spcPct val="130000"/>
                  </a:lnSpc>
                </a:pPr>
                <a:r>
                  <a:rPr lang="en-US" sz="3600" b="0" spc="-5" dirty="0">
                    <a:ea typeface="Cambria Math" panose="02040503050406030204" pitchFamily="18" charset="0"/>
                  </a:rPr>
                  <a:t>GOAL: </a:t>
                </a:r>
                <a:r>
                  <a:rPr lang="en-US" sz="3600" b="0" spc="-5" dirty="0" err="1">
                    <a:ea typeface="Cambria Math" panose="02040503050406030204" pitchFamily="18" charset="0"/>
                  </a:rPr>
                  <a:t>tập</a:t>
                </a:r>
                <a:r>
                  <a:rPr lang="en-US" sz="3600" b="0" spc="-5" dirty="0">
                    <a:ea typeface="Cambria Math" panose="02040503050406030204" pitchFamily="18" charset="0"/>
                  </a:rPr>
                  <a:t> </a:t>
                </a:r>
                <a:r>
                  <a:rPr lang="en-US" sz="3600" b="0" spc="-5" dirty="0" err="1">
                    <a:ea typeface="Cambria Math" panose="02040503050406030204" pitchFamily="18" charset="0"/>
                  </a:rPr>
                  <a:t>các</a:t>
                </a:r>
                <a:r>
                  <a:rPr lang="en-US" sz="3600" b="0" spc="-5" dirty="0">
                    <a:ea typeface="Cambria Math" panose="02040503050406030204" pitchFamily="18" charset="0"/>
                  </a:rPr>
                  <a:t> </a:t>
                </a:r>
                <a:r>
                  <a:rPr lang="en-US" sz="3600" b="0" spc="-5" dirty="0" err="1">
                    <a:ea typeface="Cambria Math" panose="02040503050406030204" pitchFamily="18" charset="0"/>
                  </a:rPr>
                  <a:t>mệnh</a:t>
                </a:r>
                <a:r>
                  <a:rPr lang="en-US" sz="3600" b="0" spc="-5" dirty="0">
                    <a:ea typeface="Cambria Math" panose="02040503050406030204" pitchFamily="18" charset="0"/>
                  </a:rPr>
                  <a:t> </a:t>
                </a:r>
                <a:r>
                  <a:rPr lang="en-US" sz="3600" b="0" spc="-5" dirty="0" err="1">
                    <a:ea typeface="Cambria Math" panose="02040503050406030204" pitchFamily="18" charset="0"/>
                  </a:rPr>
                  <a:t>đề</a:t>
                </a:r>
                <a:r>
                  <a:rPr lang="en-US" sz="3600" b="0" spc="-5" dirty="0">
                    <a:ea typeface="Cambria Math" panose="02040503050406030204" pitchFamily="18" charset="0"/>
                  </a:rPr>
                  <a:t> </a:t>
                </a:r>
                <a:r>
                  <a:rPr lang="en-US" sz="3600" b="0" spc="-5" dirty="0" err="1">
                    <a:ea typeface="Cambria Math" panose="02040503050406030204" pitchFamily="18" charset="0"/>
                  </a:rPr>
                  <a:t>cần</a:t>
                </a:r>
                <a:r>
                  <a:rPr lang="en-US" sz="3600" b="0" spc="-5" dirty="0">
                    <a:ea typeface="Cambria Math" panose="02040503050406030204" pitchFamily="18" charset="0"/>
                  </a:rPr>
                  <a:t> </a:t>
                </a:r>
                <a:r>
                  <a:rPr lang="en-US" sz="3600" b="0" spc="-5" dirty="0" err="1">
                    <a:ea typeface="Cambria Math" panose="02040503050406030204" pitchFamily="18" charset="0"/>
                  </a:rPr>
                  <a:t>phải</a:t>
                </a:r>
                <a:r>
                  <a:rPr lang="en-US" sz="3600" b="0" spc="-5" dirty="0">
                    <a:ea typeface="Cambria Math" panose="02040503050406030204" pitchFamily="18" charset="0"/>
                  </a:rPr>
                  <a:t> </a:t>
                </a:r>
                <a:r>
                  <a:rPr lang="en-US" sz="3600" b="0" spc="-5" dirty="0" err="1">
                    <a:ea typeface="Cambria Math" panose="02040503050406030204" pitchFamily="18" charset="0"/>
                  </a:rPr>
                  <a:t>chứng</a:t>
                </a:r>
                <a:r>
                  <a:rPr lang="en-US" sz="3600" b="0" spc="-5" dirty="0">
                    <a:ea typeface="Cambria Math" panose="02040503050406030204" pitchFamily="18" charset="0"/>
                  </a:rPr>
                  <a:t> </a:t>
                </a:r>
                <a:r>
                  <a:rPr lang="en-US" sz="3600" b="0" spc="-5" dirty="0" err="1">
                    <a:ea typeface="Cambria Math" panose="02040503050406030204" pitchFamily="18" charset="0"/>
                  </a:rPr>
                  <a:t>minh</a:t>
                </a:r>
                <a:r>
                  <a:rPr lang="en-US" sz="3600" b="0" spc="-5" dirty="0">
                    <a:ea typeface="Cambria Math" panose="02040503050406030204" pitchFamily="18" charset="0"/>
                  </a:rPr>
                  <a:t> </a:t>
                </a:r>
                <a:r>
                  <a:rPr lang="en-US" sz="3600" b="0" spc="-5" dirty="0" err="1">
                    <a:ea typeface="Cambria Math" panose="02040503050406030204" pitchFamily="18" charset="0"/>
                  </a:rPr>
                  <a:t>đến</a:t>
                </a:r>
                <a:r>
                  <a:rPr lang="en-US" sz="3600" b="0" spc="-5" dirty="0">
                    <a:ea typeface="Cambria Math" panose="02040503050406030204" pitchFamily="18" charset="0"/>
                  </a:rPr>
                  <a:t> </a:t>
                </a:r>
                <a:r>
                  <a:rPr lang="en-US" sz="3600" b="0" spc="-5" dirty="0" err="1">
                    <a:ea typeface="Cambria Math" panose="02040503050406030204" pitchFamily="18" charset="0"/>
                  </a:rPr>
                  <a:t>thời</a:t>
                </a:r>
                <a:r>
                  <a:rPr lang="en-US" sz="3600" b="0" spc="-5" dirty="0">
                    <a:ea typeface="Cambria Math" panose="02040503050406030204" pitchFamily="18" charset="0"/>
                  </a:rPr>
                  <a:t> </a:t>
                </a:r>
                <a:r>
                  <a:rPr lang="en-US" sz="3600" b="0" spc="-5" dirty="0" err="1">
                    <a:ea typeface="Cambria Math" panose="02040503050406030204" pitchFamily="18" charset="0"/>
                  </a:rPr>
                  <a:t>điểm</a:t>
                </a:r>
                <a:r>
                  <a:rPr lang="en-US" sz="3600" b="0" spc="-5" dirty="0">
                    <a:ea typeface="Cambria Math" panose="02040503050406030204" pitchFamily="18" charset="0"/>
                  </a:rPr>
                  <a:t> </a:t>
                </a:r>
                <a:r>
                  <a:rPr lang="en-US" sz="3600" b="0" spc="-5" dirty="0" err="1">
                    <a:ea typeface="Cambria Math" panose="02040503050406030204" pitchFamily="18" charset="0"/>
                  </a:rPr>
                  <a:t>đang</a:t>
                </a:r>
                <a:r>
                  <a:rPr lang="en-US" sz="3600" b="0" spc="-5" dirty="0">
                    <a:ea typeface="Cambria Math" panose="02040503050406030204" pitchFamily="18" charset="0"/>
                  </a:rPr>
                  <a:t> </a:t>
                </a:r>
                <a:r>
                  <a:rPr lang="en-US" sz="3600" b="0" spc="-5" dirty="0" err="1">
                    <a:ea typeface="Cambria Math" panose="02040503050406030204" pitchFamily="18" charset="0"/>
                  </a:rPr>
                  <a:t>xét</a:t>
                </a:r>
                <a:endParaRPr lang="en-US" sz="3600" b="0" spc="-5" dirty="0">
                  <a:ea typeface="Cambria Math" panose="02040503050406030204" pitchFamily="18" charset="0"/>
                </a:endParaRPr>
              </a:p>
              <a:p>
                <a:pPr marL="12065" marR="5080" algn="just">
                  <a:lnSpc>
                    <a:spcPct val="130000"/>
                  </a:lnSpc>
                </a:pPr>
                <a:r>
                  <a:rPr lang="en-US" sz="3600" spc="-5" dirty="0">
                    <a:ea typeface="Cambria Math" panose="02040503050406030204" pitchFamily="18" charset="0"/>
                  </a:rPr>
                  <a:t>VET: </a:t>
                </a:r>
                <a:r>
                  <a:rPr lang="en-US" sz="3600" spc="-5" dirty="0" err="1">
                    <a:ea typeface="Cambria Math" panose="02040503050406030204" pitchFamily="18" charset="0"/>
                  </a:rPr>
                  <a:t>Tập</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a:t>
                </a:r>
                <a:r>
                  <a:rPr lang="en-US" sz="3600" spc="-5" dirty="0" err="1">
                    <a:ea typeface="Cambria Math" panose="02040503050406030204" pitchFamily="18" charset="0"/>
                  </a:rPr>
                  <a:t>luật</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sử</a:t>
                </a:r>
                <a:r>
                  <a:rPr lang="en-US" sz="3600" spc="-5" dirty="0">
                    <a:ea typeface="Cambria Math" panose="02040503050406030204" pitchFamily="18" charset="0"/>
                  </a:rPr>
                  <a:t> </a:t>
                </a:r>
                <a:r>
                  <a:rPr lang="en-US" sz="3600" spc="-5" dirty="0" err="1">
                    <a:ea typeface="Cambria Math" panose="02040503050406030204" pitchFamily="18" charset="0"/>
                  </a:rPr>
                  <a:t>dụng</a:t>
                </a:r>
                <a:r>
                  <a:rPr lang="en-US" sz="3600" spc="-5" dirty="0">
                    <a:ea typeface="Cambria Math" panose="02040503050406030204" pitchFamily="18" charset="0"/>
                  </a:rPr>
                  <a:t> </a:t>
                </a:r>
                <a:r>
                  <a:rPr lang="en-US" sz="3600" spc="-5" dirty="0" err="1">
                    <a:ea typeface="Cambria Math" panose="02040503050406030204" pitchFamily="18" charset="0"/>
                  </a:rPr>
                  <a:t>để</a:t>
                </a:r>
                <a:r>
                  <a:rPr lang="en-US" sz="3600" spc="-5" dirty="0">
                    <a:ea typeface="Cambria Math" panose="02040503050406030204" pitchFamily="18" charset="0"/>
                  </a:rPr>
                  <a:t> </a:t>
                </a:r>
                <a:r>
                  <a:rPr lang="en-US" sz="3600" spc="-5" dirty="0" err="1">
                    <a:ea typeface="Cambria Math" panose="02040503050406030204" pitchFamily="18" charset="0"/>
                  </a:rPr>
                  <a:t>chứng</a:t>
                </a:r>
                <a:r>
                  <a:rPr lang="en-US" sz="3600" spc="-5" dirty="0">
                    <a:ea typeface="Cambria Math" panose="02040503050406030204" pitchFamily="18" charset="0"/>
                  </a:rPr>
                  <a:t> </a:t>
                </a:r>
                <a:r>
                  <a:rPr lang="en-US" sz="3600" spc="-5" dirty="0" err="1">
                    <a:ea typeface="Cambria Math" panose="02040503050406030204" pitchFamily="18" charset="0"/>
                  </a:rPr>
                  <a:t>minh</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a:t>
                </a:r>
                <a:r>
                  <a:rPr lang="en-US" sz="3600" spc="-5" dirty="0" err="1">
                    <a:ea typeface="Cambria Math" panose="02040503050406030204" pitchFamily="18" charset="0"/>
                  </a:rPr>
                  <a:t>đích</a:t>
                </a:r>
                <a:r>
                  <a:rPr lang="en-US" sz="3600" spc="-5" dirty="0">
                    <a:ea typeface="Cambria Math" panose="02040503050406030204" pitchFamily="18" charset="0"/>
                  </a:rPr>
                  <a:t> (</a:t>
                </a:r>
                <a:r>
                  <a:rPr lang="en-US" sz="3600" spc="-5" dirty="0" err="1">
                    <a:ea typeface="Cambria Math" panose="02040503050406030204" pitchFamily="18" charset="0"/>
                  </a:rPr>
                  <a:t>kể</a:t>
                </a:r>
                <a:r>
                  <a:rPr lang="en-US" sz="3600" spc="-5" dirty="0">
                    <a:ea typeface="Cambria Math" panose="02040503050406030204" pitchFamily="18" charset="0"/>
                  </a:rPr>
                  <a:t> </a:t>
                </a:r>
                <a:r>
                  <a:rPr lang="en-US" sz="3600" spc="-5" dirty="0" err="1">
                    <a:ea typeface="Cambria Math" panose="02040503050406030204" pitchFamily="18" charset="0"/>
                  </a:rPr>
                  <a:t>cả</a:t>
                </a:r>
                <a:r>
                  <a:rPr lang="en-US" sz="3600" spc="-5" dirty="0">
                    <a:ea typeface="Cambria Math" panose="02040503050406030204" pitchFamily="18" charset="0"/>
                  </a:rPr>
                  <a:t> </a:t>
                </a:r>
                <a:r>
                  <a:rPr lang="en-US" sz="3600" spc="-5" dirty="0" err="1">
                    <a:ea typeface="Cambria Math" panose="02040503050406030204" pitchFamily="18" charset="0"/>
                  </a:rPr>
                  <a:t>đích</a:t>
                </a:r>
                <a:r>
                  <a:rPr lang="en-US" sz="3600" spc="-5" dirty="0">
                    <a:ea typeface="Cambria Math" panose="02040503050406030204" pitchFamily="18" charset="0"/>
                  </a:rPr>
                  <a:t> </a:t>
                </a:r>
                <a:r>
                  <a:rPr lang="en-US" sz="3600" spc="-5" dirty="0" err="1">
                    <a:ea typeface="Cambria Math" panose="02040503050406030204" pitchFamily="18" charset="0"/>
                  </a:rPr>
                  <a:t>trung</a:t>
                </a:r>
                <a:r>
                  <a:rPr lang="en-US" sz="3600" spc="-5" dirty="0">
                    <a:ea typeface="Cambria Math" panose="02040503050406030204" pitchFamily="18" charset="0"/>
                  </a:rPr>
                  <a:t> </a:t>
                </a:r>
                <a:r>
                  <a:rPr lang="en-US" sz="3600" spc="-5" dirty="0" err="1">
                    <a:ea typeface="Cambria Math" panose="02040503050406030204" pitchFamily="18" charset="0"/>
                  </a:rPr>
                  <a:t>gian</a:t>
                </a:r>
                <a:r>
                  <a:rPr lang="en-US" sz="3600" spc="-5" dirty="0">
                    <a:ea typeface="Cambria Math" panose="02040503050406030204" pitchFamily="18" charset="0"/>
                  </a:rPr>
                  <a:t>)</a:t>
                </a:r>
              </a:p>
              <a:p>
                <a:pPr marL="12065" marR="5080" algn="just">
                  <a:lnSpc>
                    <a:spcPct val="130000"/>
                  </a:lnSpc>
                </a:pPr>
                <a:r>
                  <a:rPr lang="en-US" sz="3600" spc="-5" dirty="0">
                    <a:ea typeface="Cambria Math" panose="02040503050406030204" pitchFamily="18" charset="0"/>
                  </a:rPr>
                  <a:t>first: </a:t>
                </a:r>
                <a:r>
                  <a:rPr lang="en-US" sz="3600" spc="-5" dirty="0" err="1">
                    <a:ea typeface="Cambria Math" panose="02040503050406030204" pitchFamily="18" charset="0"/>
                  </a:rPr>
                  <a:t>biến</a:t>
                </a:r>
                <a:r>
                  <a:rPr lang="en-US" sz="3600" spc="-5" dirty="0">
                    <a:ea typeface="Cambria Math" panose="02040503050406030204" pitchFamily="18" charset="0"/>
                  </a:rPr>
                  <a:t> </a:t>
                </a:r>
                <a:r>
                  <a:rPr lang="en-US" sz="3600" spc="-5" dirty="0" err="1">
                    <a:ea typeface="Cambria Math" panose="02040503050406030204" pitchFamily="18" charset="0"/>
                  </a:rPr>
                  <a:t>theo</a:t>
                </a:r>
                <a:r>
                  <a:rPr lang="en-US" sz="3600" spc="-5" dirty="0">
                    <a:ea typeface="Cambria Math" panose="02040503050406030204" pitchFamily="18" charset="0"/>
                  </a:rPr>
                  <a:t> </a:t>
                </a:r>
                <a:r>
                  <a:rPr lang="en-US" sz="3600" spc="-5" dirty="0" err="1">
                    <a:ea typeface="Cambria Math" panose="02040503050406030204" pitchFamily="18" charset="0"/>
                  </a:rPr>
                  <a:t>dõi</a:t>
                </a:r>
                <a:r>
                  <a:rPr lang="en-US" sz="3600" spc="-5" dirty="0">
                    <a:ea typeface="Cambria Math" panose="02040503050406030204" pitchFamily="18" charset="0"/>
                  </a:rPr>
                  <a:t> </a:t>
                </a:r>
                <a:r>
                  <a:rPr lang="en-US" sz="3600" spc="-5" dirty="0" err="1">
                    <a:ea typeface="Cambria Math" panose="02040503050406030204" pitchFamily="18" charset="0"/>
                  </a:rPr>
                  <a:t>số</a:t>
                </a:r>
                <a:r>
                  <a:rPr lang="en-US" sz="3600" spc="-5" dirty="0">
                    <a:ea typeface="Cambria Math" panose="02040503050406030204" pitchFamily="18" charset="0"/>
                  </a:rPr>
                  <a:t> </a:t>
                </a:r>
                <a:r>
                  <a:rPr lang="en-US" sz="3600" spc="-5" dirty="0" err="1">
                    <a:ea typeface="Cambria Math" panose="02040503050406030204" pitchFamily="18" charset="0"/>
                  </a:rPr>
                  <a:t>lần</a:t>
                </a:r>
                <a:r>
                  <a:rPr lang="en-US" sz="3600" spc="-5" dirty="0">
                    <a:ea typeface="Cambria Math" panose="02040503050406030204" pitchFamily="18" charset="0"/>
                  </a:rPr>
                  <a:t> quay </a:t>
                </a:r>
                <a:r>
                  <a:rPr lang="en-US" sz="3600" spc="-5" dirty="0" err="1">
                    <a:ea typeface="Cambria Math" panose="02040503050406030204" pitchFamily="18" charset="0"/>
                  </a:rPr>
                  <a:t>lui</a:t>
                </a:r>
                <a:endParaRPr lang="en-US" sz="3600" spc="-5" dirty="0">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dirty="0">
                    <a:ea typeface="Cambria Math" panose="02040503050406030204" pitchFamily="18" charset="0"/>
                  </a:rPr>
                  <a:t>: </a:t>
                </a:r>
                <a:r>
                  <a:rPr lang="en-US" sz="3600" spc="-5" dirty="0" err="1">
                    <a:ea typeface="Cambria Math" panose="02040503050406030204" pitchFamily="18" charset="0"/>
                  </a:rPr>
                  <a:t>Tìm</a:t>
                </a:r>
                <a:r>
                  <a:rPr lang="en-US" sz="3600" spc="-5" dirty="0">
                    <a:ea typeface="Cambria Math" panose="02040503050406030204" pitchFamily="18" charset="0"/>
                  </a:rPr>
                  <a:t> </a:t>
                </a:r>
                <a:r>
                  <a:rPr lang="en-US" sz="3600" spc="-5" dirty="0" err="1">
                    <a:ea typeface="Cambria Math" panose="02040503050406030204" pitchFamily="18" charset="0"/>
                  </a:rPr>
                  <a:t>từ</a:t>
                </a:r>
                <a:r>
                  <a:rPr lang="en-US" sz="3600" spc="-5" dirty="0">
                    <a:ea typeface="Cambria Math" panose="02040503050406030204" pitchFamily="18" charset="0"/>
                  </a:rPr>
                  <a:t> </a:t>
                </a:r>
                <a:r>
                  <a:rPr lang="en-US" sz="3600" spc="-5" dirty="0" err="1">
                    <a:ea typeface="Cambria Math" panose="02040503050406030204" pitchFamily="18" charset="0"/>
                  </a:rPr>
                  <a:t>i</a:t>
                </a:r>
                <a:r>
                  <a:rPr lang="en-US" sz="3600" spc="-5" dirty="0">
                    <a:ea typeface="Cambria Math" panose="02040503050406030204" pitchFamily="18" charset="0"/>
                  </a:rPr>
                  <a:t> </a:t>
                </a:r>
                <a:r>
                  <a:rPr lang="en-US" sz="3600" spc="-5" dirty="0" err="1">
                    <a:ea typeface="Cambria Math" panose="02040503050406030204" pitchFamily="18" charset="0"/>
                  </a:rPr>
                  <a:t>trở</a:t>
                </a:r>
                <a:r>
                  <a:rPr lang="en-US" sz="3600" spc="-5" dirty="0">
                    <a:ea typeface="Cambria Math" panose="02040503050406030204" pitchFamily="18" charset="0"/>
                  </a:rPr>
                  <a:t> </a:t>
                </a:r>
                <a:r>
                  <a:rPr lang="en-US" sz="3600" spc="-5" dirty="0" err="1">
                    <a:ea typeface="Cambria Math" panose="02040503050406030204" pitchFamily="18" charset="0"/>
                  </a:rPr>
                  <a:t>đi</a:t>
                </a:r>
                <a:r>
                  <a:rPr lang="en-US" sz="3600" spc="-5" dirty="0">
                    <a:ea typeface="Cambria Math" panose="02040503050406030204" pitchFamily="18" charset="0"/>
                  </a:rPr>
                  <a:t> </a:t>
                </a:r>
                <a:r>
                  <a:rPr lang="en-US" sz="3600" spc="-5" dirty="0" err="1">
                    <a:ea typeface="Cambria Math" panose="02040503050406030204" pitchFamily="18" charset="0"/>
                  </a:rPr>
                  <a:t>xem</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a:t>
                </a:r>
                <a:r>
                  <a:rPr lang="en-US" sz="3600" spc="-5" dirty="0" err="1">
                    <a:ea typeface="Cambria Math" panose="02040503050406030204" pitchFamily="18" charset="0"/>
                  </a:rPr>
                  <a:t>luật</a:t>
                </a:r>
                <a:r>
                  <a:rPr lang="en-US" sz="3600" spc="-5" dirty="0">
                    <a:ea typeface="Cambria Math" panose="02040503050406030204" pitchFamily="18" charset="0"/>
                  </a:rPr>
                  <a:t> </a:t>
                </a:r>
                <a:r>
                  <a:rPr lang="en-US" sz="3600" spc="-5" dirty="0" err="1">
                    <a:ea typeface="Cambria Math" panose="02040503050406030204" pitchFamily="18" charset="0"/>
                  </a:rPr>
                  <a:t>nào</a:t>
                </a:r>
                <a:r>
                  <a:rPr lang="en-US" sz="3600" spc="-5" dirty="0">
                    <a:ea typeface="Cambria Math" panose="02040503050406030204" pitchFamily="18" charset="0"/>
                  </a:rPr>
                  <a:t> </a:t>
                </a:r>
                <a:r>
                  <a:rPr lang="en-US" sz="3600" spc="-5" dirty="0" err="1">
                    <a:ea typeface="Cambria Math" panose="02040503050406030204" pitchFamily="18" charset="0"/>
                  </a:rPr>
                  <a:t>sinh</a:t>
                </a:r>
                <a:r>
                  <a:rPr lang="en-US" sz="3600" spc="-5" dirty="0">
                    <a:ea typeface="Cambria Math" panose="02040503050406030204" pitchFamily="18" charset="0"/>
                  </a:rPr>
                  <a:t> </a:t>
                </a:r>
                <a:r>
                  <a:rPr lang="en-US" sz="3600" spc="-5" dirty="0" err="1">
                    <a:ea typeface="Cambria Math" panose="02040503050406030204" pitchFamily="18" charset="0"/>
                  </a:rPr>
                  <a:t>ra</a:t>
                </a:r>
                <a:r>
                  <a:rPr lang="en-US" sz="3600" spc="-5" dirty="0">
                    <a:ea typeface="Cambria Math" panose="02040503050406030204" pitchFamily="18" charset="0"/>
                  </a:rPr>
                  <a:t> f hay </a:t>
                </a:r>
                <a:r>
                  <a:rPr lang="en-US" sz="3600" spc="-5" dirty="0" err="1">
                    <a:ea typeface="Cambria Math" panose="02040503050406030204" pitchFamily="18" charset="0"/>
                  </a:rPr>
                  <a:t>không</a:t>
                </a:r>
                <a:endParaRPr lang="en-US" sz="3600" spc="-5" dirty="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pPr>
                <a:r>
                  <a:rPr lang="en-US" sz="3600" spc="-5" dirty="0">
                    <a:ea typeface="Cambria Math" panose="02040503050406030204" pitchFamily="18" charset="0"/>
                  </a:rPr>
                  <a:t>GOAL={d}, </a:t>
                </a:r>
                <a:r>
                  <a:rPr lang="en-US" sz="3600" spc="-5" dirty="0" err="1">
                    <a:ea typeface="Cambria Math" panose="02040503050406030204" pitchFamily="18" charset="0"/>
                  </a:rPr>
                  <a:t>suy</a:t>
                </a:r>
                <a:r>
                  <a:rPr lang="en-US" sz="3600" spc="-5" dirty="0">
                    <a:ea typeface="Cambria Math" panose="02040503050406030204" pitchFamily="18" charset="0"/>
                  </a:rPr>
                  <a:t> </a:t>
                </a:r>
                <a:r>
                  <a:rPr lang="en-US" sz="3600" spc="-5" dirty="0" err="1">
                    <a:ea typeface="Cambria Math" panose="02040503050406030204" pitchFamily="18" charset="0"/>
                  </a:rPr>
                  <a:t>diễn</a:t>
                </a:r>
                <a:r>
                  <a:rPr lang="en-US" sz="3600" spc="-5" dirty="0">
                    <a:ea typeface="Cambria Math" panose="02040503050406030204" pitchFamily="18" charset="0"/>
                  </a:rPr>
                  <a:t> </a:t>
                </a:r>
                <a:r>
                  <a:rPr lang="en-US" sz="3600" spc="-5" dirty="0" err="1">
                    <a:ea typeface="Cambria Math" panose="02040503050406030204" pitchFamily="18" charset="0"/>
                  </a:rPr>
                  <a:t>bắt</a:t>
                </a:r>
                <a:r>
                  <a:rPr lang="en-US" sz="3600" spc="-5" dirty="0">
                    <a:ea typeface="Cambria Math" panose="02040503050406030204" pitchFamily="18" charset="0"/>
                  </a:rPr>
                  <a:t> </a:t>
                </a:r>
                <a:r>
                  <a:rPr lang="en-US" sz="3600" spc="-5" dirty="0" err="1">
                    <a:ea typeface="Cambria Math" panose="02040503050406030204" pitchFamily="18" charset="0"/>
                  </a:rPr>
                  <a:t>đầu</a:t>
                </a:r>
                <a:r>
                  <a:rPr lang="en-US" sz="3600" spc="-5" dirty="0">
                    <a:ea typeface="Cambria Math" panose="02040503050406030204" pitchFamily="18" charset="0"/>
                  </a:rPr>
                  <a:t> </a:t>
                </a:r>
                <a:r>
                  <a:rPr lang="en-US" sz="3600" spc="-5" dirty="0" err="1">
                    <a:ea typeface="Cambria Math" panose="02040503050406030204" pitchFamily="18" charset="0"/>
                  </a:rPr>
                  <a:t>từ</a:t>
                </a:r>
                <a:r>
                  <a:rPr lang="en-US" sz="3600" spc="-5" dirty="0">
                    <a:ea typeface="Cambria Math" panose="02040503050406030204" pitchFamily="18" charset="0"/>
                  </a:rPr>
                  <a:t> r1-&gt; r2, </a:t>
                </a:r>
                <a:r>
                  <a:rPr lang="en-US" sz="3600" spc="-5" dirty="0" err="1">
                    <a:ea typeface="Cambria Math" panose="02040503050406030204" pitchFamily="18" charset="0"/>
                  </a:rPr>
                  <a:t>có</a:t>
                </a:r>
                <a:r>
                  <a:rPr lang="en-US" sz="3600" spc="-5" dirty="0">
                    <a:ea typeface="Cambria Math" panose="02040503050406030204" pitchFamily="18" charset="0"/>
                  </a:rPr>
                  <a:t> d </a:t>
                </a:r>
                <a:r>
                  <a:rPr lang="en-US" sz="3600" spc="-5" dirty="0" err="1">
                    <a:ea typeface="Cambria Math" panose="02040503050406030204" pitchFamily="18" charset="0"/>
                  </a:rPr>
                  <a:t>là</a:t>
                </a:r>
                <a:r>
                  <a:rPr lang="en-US" sz="3600" spc="-5" dirty="0">
                    <a:ea typeface="Cambria Math" panose="02040503050406030204" pitchFamily="18" charset="0"/>
                  </a:rPr>
                  <a:t> </a:t>
                </a:r>
                <a:r>
                  <a:rPr lang="en-US" sz="3600" spc="-5" dirty="0" err="1">
                    <a:ea typeface="Cambria Math" panose="02040503050406030204" pitchFamily="18" charset="0"/>
                  </a:rPr>
                  <a:t>kết</a:t>
                </a:r>
                <a:r>
                  <a:rPr lang="en-US" sz="3600" spc="-5" dirty="0">
                    <a:ea typeface="Cambria Math" panose="02040503050406030204" pitchFamily="18" charset="0"/>
                  </a:rPr>
                  <a:t> </a:t>
                </a:r>
                <a:r>
                  <a:rPr lang="en-US" sz="3600" spc="-5" dirty="0" err="1">
                    <a:ea typeface="Cambria Math" panose="02040503050406030204" pitchFamily="18" charset="0"/>
                  </a:rPr>
                  <a:t>luận</a:t>
                </a:r>
                <a:r>
                  <a:rPr lang="en-US" sz="3600" spc="-5" dirty="0">
                    <a:ea typeface="Cambria Math" panose="02040503050406030204" pitchFamily="18" charset="0"/>
                  </a:rPr>
                  <a:t> </a:t>
                </a:r>
                <a:r>
                  <a:rPr lang="en-US" sz="3600" spc="-5" dirty="0" err="1">
                    <a:ea typeface="Cambria Math" panose="02040503050406030204" pitchFamily="18" charset="0"/>
                  </a:rPr>
                  <a:t>của</a:t>
                </a:r>
                <a:r>
                  <a:rPr lang="en-US" sz="3600" spc="-5" dirty="0">
                    <a:ea typeface="Cambria Math" panose="02040503050406030204" pitchFamily="18" charset="0"/>
                  </a:rPr>
                  <a:t> r2 </a:t>
                </a:r>
                <a:r>
                  <a:rPr lang="en-US" sz="3600" spc="-5" dirty="0" err="1">
                    <a:ea typeface="Cambria Math" panose="02040503050406030204" pitchFamily="18" charset="0"/>
                  </a:rPr>
                  <a:t>mà</a:t>
                </a:r>
                <a:r>
                  <a:rPr lang="en-US" sz="3600" spc="-5" dirty="0">
                    <a:ea typeface="Cambria Math" panose="02040503050406030204" pitchFamily="18" charset="0"/>
                  </a:rPr>
                  <a:t> b </a:t>
                </a:r>
                <a:r>
                  <a:rPr lang="en-US" sz="3600" spc="-5" dirty="0" err="1">
                    <a:ea typeface="Cambria Math" panose="02040503050406030204" pitchFamily="18" charset="0"/>
                  </a:rPr>
                  <a:t>thuộc</a:t>
                </a:r>
                <a:r>
                  <a:rPr lang="en-US" sz="3600" spc="-5" dirty="0">
                    <a:ea typeface="Cambria Math" panose="02040503050406030204" pitchFamily="18" charset="0"/>
                  </a:rPr>
                  <a:t> GT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nạp</a:t>
                </a:r>
                <a:r>
                  <a:rPr lang="en-US" sz="3600" spc="-5" dirty="0">
                    <a:ea typeface="Cambria Math" panose="02040503050406030204" pitchFamily="18" charset="0"/>
                  </a:rPr>
                  <a:t> c </a:t>
                </a:r>
                <a:r>
                  <a:rPr lang="en-US" sz="3600" spc="-5" dirty="0" err="1">
                    <a:ea typeface="Cambria Math" panose="02040503050406030204" pitchFamily="18" charset="0"/>
                  </a:rPr>
                  <a:t>vào</a:t>
                </a:r>
                <a:r>
                  <a:rPr lang="en-US" sz="3600" spc="-5" dirty="0">
                    <a:ea typeface="Cambria Math" panose="02040503050406030204" pitchFamily="18" charset="0"/>
                  </a:rPr>
                  <a:t> GOAL.</a:t>
                </a:r>
              </a:p>
              <a:p>
                <a:pPr marL="12065" marR="5080" algn="just">
                  <a:lnSpc>
                    <a:spcPct val="130000"/>
                  </a:lnSpc>
                </a:pPr>
                <a:r>
                  <a:rPr lang="en-US" sz="3600" spc="-5" dirty="0">
                    <a:ea typeface="Cambria Math" panose="02040503050406030204" pitchFamily="18" charset="0"/>
                  </a:rPr>
                  <a:t>GOAL={c}, </a:t>
                </a:r>
                <a:r>
                  <a:rPr lang="en-US" sz="3600" spc="-5" dirty="0" err="1">
                    <a:ea typeface="Cambria Math" panose="02040503050406030204" pitchFamily="18" charset="0"/>
                  </a:rPr>
                  <a:t>suy</a:t>
                </a:r>
                <a:r>
                  <a:rPr lang="en-US" sz="3600" spc="-5" dirty="0">
                    <a:ea typeface="Cambria Math" panose="02040503050406030204" pitchFamily="18" charset="0"/>
                  </a:rPr>
                  <a:t> </a:t>
                </a:r>
                <a:r>
                  <a:rPr lang="en-US" sz="3600" spc="-5" dirty="0" err="1">
                    <a:ea typeface="Cambria Math" panose="02040503050406030204" pitchFamily="18" charset="0"/>
                  </a:rPr>
                  <a:t>diễn</a:t>
                </a:r>
                <a:r>
                  <a:rPr lang="en-US" sz="3600" spc="-5" dirty="0">
                    <a:ea typeface="Cambria Math" panose="02040503050406030204" pitchFamily="18" charset="0"/>
                  </a:rPr>
                  <a:t> </a:t>
                </a:r>
                <a:r>
                  <a:rPr lang="en-US" sz="3600" spc="-5" dirty="0" err="1">
                    <a:ea typeface="Cambria Math" panose="02040503050406030204" pitchFamily="18" charset="0"/>
                  </a:rPr>
                  <a:t>các</a:t>
                </a:r>
                <a:r>
                  <a:rPr lang="en-US" sz="3600" spc="-5" dirty="0">
                    <a:ea typeface="Cambria Math" panose="02040503050406030204" pitchFamily="18" charset="0"/>
                  </a:rPr>
                  <a:t> rule </a:t>
                </a:r>
                <a:r>
                  <a:rPr lang="en-US" sz="3600" spc="-5" dirty="0" err="1">
                    <a:ea typeface="Cambria Math" panose="02040503050406030204" pitchFamily="18" charset="0"/>
                  </a:rPr>
                  <a:t>sinh</a:t>
                </a:r>
                <a:r>
                  <a:rPr lang="en-US" sz="3600" spc="-5" dirty="0">
                    <a:ea typeface="Cambria Math" panose="02040503050406030204" pitchFamily="18" charset="0"/>
                  </a:rPr>
                  <a:t> </a:t>
                </a:r>
                <a:r>
                  <a:rPr lang="en-US" sz="3600" spc="-5" dirty="0" err="1">
                    <a:ea typeface="Cambria Math" panose="02040503050406030204" pitchFamily="18" charset="0"/>
                  </a:rPr>
                  <a:t>ra</a:t>
                </a:r>
                <a:r>
                  <a:rPr lang="en-US" sz="3600" spc="-5" dirty="0">
                    <a:ea typeface="Cambria Math" panose="02040503050406030204" pitchFamily="18" charset="0"/>
                  </a:rPr>
                  <a:t> c. Ta </a:t>
                </a:r>
                <a:r>
                  <a:rPr lang="en-US" sz="3600" spc="-5" dirty="0" err="1">
                    <a:ea typeface="Cambria Math" panose="02040503050406030204" pitchFamily="18" charset="0"/>
                  </a:rPr>
                  <a:t>có</a:t>
                </a:r>
                <a:r>
                  <a:rPr lang="en-US" sz="3600" spc="-5" dirty="0">
                    <a:ea typeface="Cambria Math" panose="02040503050406030204" pitchFamily="18" charset="0"/>
                  </a:rPr>
                  <a:t> r1 </a:t>
                </a:r>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đk</a:t>
                </a:r>
                <a:r>
                  <a:rPr lang="en-US" sz="3600" spc="-5" dirty="0">
                    <a:ea typeface="Cambria Math" panose="02040503050406030204" pitchFamily="18" charset="0"/>
                  </a:rPr>
                  <a:t> </a:t>
                </a:r>
                <a:r>
                  <a:rPr lang="en-US" sz="3600" spc="-5" dirty="0" err="1">
                    <a:ea typeface="Cambria Math" panose="02040503050406030204" pitchFamily="18" charset="0"/>
                  </a:rPr>
                  <a:t>và</a:t>
                </a:r>
                <a:r>
                  <a:rPr lang="en-US" sz="3600" spc="-5" dirty="0">
                    <a:ea typeface="Cambria Math" panose="02040503050406030204" pitchFamily="18" charset="0"/>
                  </a:rPr>
                  <a:t> </a:t>
                </a:r>
                <a:r>
                  <a:rPr lang="en-US" sz="3600" spc="-5" dirty="0" err="1">
                    <a:ea typeface="Cambria Math" panose="02040503050406030204" pitchFamily="18" charset="0"/>
                  </a:rPr>
                  <a:t>a,b</a:t>
                </a:r>
                <a:r>
                  <a:rPr lang="en-US" sz="3600" spc="-5" dirty="0">
                    <a:ea typeface="Cambria Math" panose="02040503050406030204" pitchFamily="18" charset="0"/>
                  </a:rPr>
                  <a:t> </a:t>
                </a:r>
                <a:r>
                  <a:rPr lang="en-US" sz="3600" spc="-5" dirty="0" err="1">
                    <a:ea typeface="Cambria Math" panose="02040503050406030204" pitchFamily="18" charset="0"/>
                  </a:rPr>
                  <a:t>cùng</a:t>
                </a:r>
                <a:r>
                  <a:rPr lang="en-US" sz="3600" spc="-5" dirty="0">
                    <a:ea typeface="Cambria Math" panose="02040503050406030204" pitchFamily="18" charset="0"/>
                  </a:rPr>
                  <a:t> </a:t>
                </a:r>
                <a:r>
                  <a:rPr lang="en-US" sz="3600" spc="-5" dirty="0" err="1">
                    <a:ea typeface="Cambria Math" panose="02040503050406030204" pitchFamily="18" charset="0"/>
                  </a:rPr>
                  <a:t>thuộc</a:t>
                </a:r>
                <a:r>
                  <a:rPr lang="en-US" sz="3600" spc="-5" dirty="0">
                    <a:ea typeface="Cambria Math" panose="02040503050406030204" pitchFamily="18" charset="0"/>
                  </a:rPr>
                  <a:t> GT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c </a:t>
                </a:r>
                <a:r>
                  <a:rPr lang="en-US" sz="3600" spc="-5" dirty="0" err="1">
                    <a:ea typeface="Cambria Math" panose="02040503050406030204" pitchFamily="18" charset="0"/>
                  </a:rPr>
                  <a:t>cũng</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-&gt; d </a:t>
                </a:r>
                <a:r>
                  <a:rPr lang="en-US" sz="3600" spc="-5" dirty="0" err="1">
                    <a:ea typeface="Cambria Math" panose="02040503050406030204" pitchFamily="18" charset="0"/>
                  </a:rPr>
                  <a:t>cũng</a:t>
                </a:r>
                <a:r>
                  <a:rPr lang="en-US" sz="3600" spc="-5" dirty="0">
                    <a:ea typeface="Cambria Math" panose="02040503050406030204" pitchFamily="18" charset="0"/>
                  </a:rPr>
                  <a:t> </a:t>
                </a:r>
                <a:r>
                  <a:rPr lang="en-US" sz="3600" spc="-5" dirty="0" err="1">
                    <a:ea typeface="Cambria Math" panose="02040503050406030204" pitchFamily="18" charset="0"/>
                  </a:rPr>
                  <a:t>đã</a:t>
                </a:r>
                <a:r>
                  <a:rPr lang="en-US" sz="3600" spc="-5" dirty="0">
                    <a:ea typeface="Cambria Math" panose="02040503050406030204" pitchFamily="18" charset="0"/>
                  </a:rPr>
                  <a:t> </a:t>
                </a:r>
                <a:r>
                  <a:rPr lang="en-US" sz="3600" spc="-5" dirty="0" err="1">
                    <a:ea typeface="Cambria Math" panose="02040503050406030204" pitchFamily="18" charset="0"/>
                  </a:rPr>
                  <a:t>biết</a:t>
                </a:r>
                <a:r>
                  <a:rPr lang="en-US" sz="3600" spc="-5" dirty="0">
                    <a:ea typeface="Cambria Math" panose="02040503050406030204" pitchFamily="18" charset="0"/>
                  </a:rPr>
                  <a:t> -&gt;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65" t="-161" r="-1565" b="-2576"/>
                </a:stretch>
              </a:blipFill>
            </p:spPr>
            <p:txBody>
              <a:bodyPr/>
              <a:lstStyle/>
              <a:p>
                <a:r>
                  <a:rPr lang="en-VN">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6</a:t>
            </a:r>
          </a:p>
        </p:txBody>
      </p:sp>
    </p:spTree>
    <p:extLst>
      <p:ext uri="{BB962C8B-B14F-4D97-AF65-F5344CB8AC3E}">
        <p14:creationId xmlns:p14="http://schemas.microsoft.com/office/powerpoint/2010/main" val="459092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3273</TotalTime>
  <Words>12210</Words>
  <Application>Microsoft Macintosh PowerPoint</Application>
  <PresentationFormat>Custom</PresentationFormat>
  <Paragraphs>1143</Paragraphs>
  <Slides>93</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60</cp:revision>
  <dcterms:created xsi:type="dcterms:W3CDTF">2023-06-02T10:09:28Z</dcterms:created>
  <dcterms:modified xsi:type="dcterms:W3CDTF">2023-11-07T11:45:55Z</dcterms:modified>
</cp:coreProperties>
</file>